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287" r:id="rId2"/>
    <p:sldId id="286" r:id="rId3"/>
    <p:sldId id="256" r:id="rId4"/>
    <p:sldId id="257" r:id="rId5"/>
    <p:sldId id="258" r:id="rId6"/>
    <p:sldId id="259" r:id="rId7"/>
    <p:sldId id="260" r:id="rId8"/>
    <p:sldId id="261" r:id="rId9"/>
    <p:sldId id="263" r:id="rId10"/>
    <p:sldId id="264" r:id="rId11"/>
    <p:sldId id="265" r:id="rId12"/>
    <p:sldId id="288" r:id="rId13"/>
    <p:sldId id="267" r:id="rId14"/>
    <p:sldId id="289" r:id="rId15"/>
    <p:sldId id="268" r:id="rId16"/>
    <p:sldId id="290" r:id="rId17"/>
    <p:sldId id="269" r:id="rId18"/>
    <p:sldId id="270" r:id="rId19"/>
    <p:sldId id="278" r:id="rId20"/>
    <p:sldId id="291" r:id="rId21"/>
    <p:sldId id="280" r:id="rId22"/>
    <p:sldId id="281" r:id="rId23"/>
    <p:sldId id="284"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6B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9" d="100"/>
          <a:sy n="49" d="100"/>
        </p:scale>
        <p:origin x="-121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B2272D-E8F0-429C-AAC3-A4E891AF0658}" type="datetimeFigureOut">
              <a:rPr lang="ru-RU" smtClean="0"/>
              <a:pPr/>
              <a:t>11.12.2015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3C038-7FC3-4C04-985B-7C0CA155EA7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883C038-7FC3-4C04-985B-7C0CA155EA7E}"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883C038-7FC3-4C04-985B-7C0CA155EA7E}" type="slidenum">
              <a:rPr lang="ru-RU" smtClean="0"/>
              <a:pPr/>
              <a:t>18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61" name="Shape 4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D6B7"/>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857356" y="857232"/>
            <a:ext cx="7143767" cy="655564"/>
          </a:xfrm>
          <a:prstGeom prst="rect">
            <a:avLst/>
          </a:prstGeom>
        </p:spPr>
        <p:txBody>
          <a:bodyPr wrap="square">
            <a:spAutoFit/>
          </a:bodyPr>
          <a:lstStyle/>
          <a:p>
            <a:pPr algn="ctr">
              <a:spcBef>
                <a:spcPct val="20000"/>
              </a:spcBef>
              <a:buClr>
                <a:schemeClr val="hlink"/>
              </a:buClr>
              <a:defRPr/>
            </a:pPr>
            <a:r>
              <a:rPr lang="ru-RU" sz="1800" b="1" dirty="0">
                <a:solidFill>
                  <a:schemeClr val="accent3">
                    <a:lumMod val="50000"/>
                  </a:schemeClr>
                </a:solidFill>
                <a:latin typeface="+mn-lt"/>
                <a:ea typeface="+mn-ea"/>
                <a:cs typeface="+mn-cs"/>
              </a:rPr>
              <a:t>Муниципальное общеобразовательное учреждение</a:t>
            </a:r>
          </a:p>
          <a:p>
            <a:pPr algn="ctr">
              <a:spcBef>
                <a:spcPct val="20000"/>
              </a:spcBef>
              <a:buClr>
                <a:schemeClr val="hlink"/>
              </a:buClr>
              <a:defRPr/>
            </a:pPr>
            <a:r>
              <a:rPr lang="ru-RU" sz="1800" b="1" dirty="0">
                <a:solidFill>
                  <a:schemeClr val="accent3">
                    <a:lumMod val="50000"/>
                  </a:schemeClr>
                </a:solidFill>
                <a:latin typeface="+mn-lt"/>
                <a:ea typeface="+mn-ea"/>
                <a:cs typeface="+mn-cs"/>
              </a:rPr>
              <a:t>«Гимназия иностранных языков»г. Ухты</a:t>
            </a:r>
          </a:p>
        </p:txBody>
      </p:sp>
      <p:sp>
        <p:nvSpPr>
          <p:cNvPr id="4" name="Содержимое 3"/>
          <p:cNvSpPr>
            <a:spLocks noGrp="1"/>
          </p:cNvSpPr>
          <p:nvPr>
            <p:ph sz="half" idx="1"/>
          </p:nvPr>
        </p:nvSpPr>
        <p:spPr>
          <a:xfrm>
            <a:off x="1071538" y="2357430"/>
            <a:ext cx="7572428" cy="3786214"/>
          </a:xfrm>
        </p:spPr>
        <p:txBody>
          <a:bodyPr>
            <a:normAutofit/>
          </a:bodyPr>
          <a:lstStyle/>
          <a:p>
            <a:pPr algn="ctr">
              <a:buNone/>
            </a:pPr>
            <a:r>
              <a:rPr lang="ru-RU" sz="2800" b="1" dirty="0" smtClean="0">
                <a:solidFill>
                  <a:schemeClr val="accent1">
                    <a:lumMod val="50000"/>
                  </a:schemeClr>
                </a:solidFill>
              </a:rPr>
              <a:t>Совместная деятельность </a:t>
            </a:r>
          </a:p>
          <a:p>
            <a:pPr algn="ctr">
              <a:buNone/>
            </a:pPr>
            <a:r>
              <a:rPr lang="ru-RU" sz="2800" b="1" dirty="0" smtClean="0">
                <a:solidFill>
                  <a:schemeClr val="accent1">
                    <a:lumMod val="50000"/>
                  </a:schemeClr>
                </a:solidFill>
              </a:rPr>
              <a:t>гимназии и семьи</a:t>
            </a:r>
          </a:p>
          <a:p>
            <a:pPr algn="ctr">
              <a:buNone/>
            </a:pPr>
            <a:r>
              <a:rPr lang="ru-RU" sz="2800" b="1" dirty="0" smtClean="0">
                <a:solidFill>
                  <a:schemeClr val="accent1">
                    <a:lumMod val="50000"/>
                  </a:schemeClr>
                </a:solidFill>
              </a:rPr>
              <a:t> по воспитанию и социализации учащихся</a:t>
            </a:r>
          </a:p>
          <a:p>
            <a:pPr algn="ctr">
              <a:buNone/>
            </a:pPr>
            <a:endParaRPr lang="ru-RU" b="1" dirty="0">
              <a:solidFill>
                <a:schemeClr val="accent1">
                  <a:lumMod val="50000"/>
                </a:schemeClr>
              </a:solidFill>
            </a:endParaRPr>
          </a:p>
          <a:p>
            <a:pPr algn="r">
              <a:buNone/>
            </a:pPr>
            <a:endParaRPr lang="ru-RU" sz="1800" b="1" dirty="0" smtClean="0">
              <a:solidFill>
                <a:schemeClr val="accent1">
                  <a:lumMod val="50000"/>
                </a:schemeClr>
              </a:solidFill>
            </a:endParaRPr>
          </a:p>
          <a:p>
            <a:pPr algn="r">
              <a:buNone/>
            </a:pPr>
            <a:endParaRPr lang="ru-RU" sz="1800" b="1" dirty="0">
              <a:solidFill>
                <a:schemeClr val="accent1">
                  <a:lumMod val="50000"/>
                </a:schemeClr>
              </a:solidFill>
            </a:endParaRPr>
          </a:p>
          <a:p>
            <a:pPr algn="r">
              <a:buNone/>
            </a:pPr>
            <a:endParaRPr lang="ru-RU" sz="1800" b="1" dirty="0" smtClean="0">
              <a:solidFill>
                <a:schemeClr val="accent1">
                  <a:lumMod val="50000"/>
                </a:schemeClr>
              </a:solidFill>
            </a:endParaRPr>
          </a:p>
          <a:p>
            <a:pPr algn="r">
              <a:buNone/>
            </a:pPr>
            <a:r>
              <a:rPr lang="ru-RU" sz="1800" b="1" dirty="0" smtClean="0">
                <a:solidFill>
                  <a:schemeClr val="accent1">
                    <a:lumMod val="50000"/>
                  </a:schemeClr>
                </a:solidFill>
              </a:rPr>
              <a:t>Воспитатель 1 класса  –  Капустина Ольга Николаевна</a:t>
            </a:r>
            <a:endParaRPr lang="ru-RU" sz="1800" b="1" dirty="0">
              <a:solidFill>
                <a:schemeClr val="accent1">
                  <a:lumMod val="50000"/>
                </a:schemeClr>
              </a:solidFill>
            </a:endParaRPr>
          </a:p>
        </p:txBody>
      </p:sp>
      <p:pic>
        <p:nvPicPr>
          <p:cNvPr id="5" name="Picture 4" descr="D:\Гимназия\lal application.gif"/>
          <p:cNvPicPr>
            <a:picLocks noChangeAspect="1" noChangeArrowheads="1"/>
          </p:cNvPicPr>
          <p:nvPr/>
        </p:nvPicPr>
        <p:blipFill>
          <a:blip r:embed="rId2"/>
          <a:srcRect/>
          <a:stretch>
            <a:fillRect/>
          </a:stretch>
        </p:blipFill>
        <p:spPr bwMode="auto">
          <a:xfrm>
            <a:off x="285720" y="428604"/>
            <a:ext cx="1714512" cy="17957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357158" y="214290"/>
            <a:ext cx="8486780" cy="3714776"/>
          </a:xfrm>
        </p:spPr>
        <p:txBody>
          <a:bodyPr>
            <a:normAutofit fontScale="90000"/>
          </a:bodyPr>
          <a:lstStyle/>
          <a:p>
            <a:pPr algn="r"/>
            <a:r>
              <a:rPr lang="ru-RU" sz="4000" b="1" u="sng" dirty="0" smtClean="0">
                <a:solidFill>
                  <a:schemeClr val="tx2">
                    <a:lumMod val="75000"/>
                  </a:schemeClr>
                </a:solidFill>
              </a:rPr>
              <a:t>Пробное действие</a:t>
            </a:r>
            <a:r>
              <a:rPr lang="ru-RU" sz="4000" b="1" dirty="0" smtClean="0">
                <a:solidFill>
                  <a:schemeClr val="tx2">
                    <a:lumMod val="75000"/>
                  </a:schemeClr>
                </a:solidFill>
              </a:rPr>
              <a:t/>
            </a:r>
            <a:br>
              <a:rPr lang="ru-RU" sz="4000" b="1" dirty="0" smtClean="0">
                <a:solidFill>
                  <a:schemeClr val="tx2">
                    <a:lumMod val="75000"/>
                  </a:schemeClr>
                </a:solidFill>
              </a:rPr>
            </a:br>
            <a:r>
              <a:rPr lang="ru-RU" sz="4000" b="1" dirty="0" smtClean="0">
                <a:solidFill>
                  <a:schemeClr val="tx2">
                    <a:lumMod val="75000"/>
                  </a:schemeClr>
                </a:solidFill>
              </a:rPr>
              <a:t/>
            </a:r>
            <a:br>
              <a:rPr lang="ru-RU" sz="4000" b="1" dirty="0" smtClean="0">
                <a:solidFill>
                  <a:schemeClr val="tx2">
                    <a:lumMod val="75000"/>
                  </a:schemeClr>
                </a:solidFill>
              </a:rPr>
            </a:br>
            <a:r>
              <a:rPr lang="ru-RU" sz="4000" b="1" dirty="0" smtClean="0">
                <a:solidFill>
                  <a:schemeClr val="tx2">
                    <a:lumMod val="75000"/>
                  </a:schemeClr>
                </a:solidFill>
              </a:rPr>
              <a:t/>
            </a:r>
            <a:br>
              <a:rPr lang="ru-RU" sz="4000" b="1" dirty="0" smtClean="0">
                <a:solidFill>
                  <a:schemeClr val="tx2">
                    <a:lumMod val="75000"/>
                  </a:schemeClr>
                </a:solidFill>
              </a:rPr>
            </a:br>
            <a:r>
              <a:rPr lang="ru-RU" sz="4000" dirty="0" smtClean="0">
                <a:solidFill>
                  <a:schemeClr val="tx2">
                    <a:lumMod val="75000"/>
                  </a:schemeClr>
                </a:solidFill>
              </a:rPr>
              <a:t>Назовите, какие отношения между гимназией и семьёй можно назвать партнёрскими?</a:t>
            </a:r>
            <a:r>
              <a:rPr lang="ru-RU" sz="4000" b="1" dirty="0" smtClean="0">
                <a:solidFill>
                  <a:schemeClr val="tx2">
                    <a:lumMod val="75000"/>
                  </a:schemeClr>
                </a:solidFill>
              </a:rPr>
              <a:t/>
            </a:r>
            <a:br>
              <a:rPr lang="ru-RU" sz="4000" b="1" dirty="0" smtClean="0">
                <a:solidFill>
                  <a:schemeClr val="tx2">
                    <a:lumMod val="75000"/>
                  </a:schemeClr>
                </a:solidFill>
              </a:rPr>
            </a:br>
            <a:endParaRPr lang="ru-RU" sz="4000" b="1" dirty="0">
              <a:solidFill>
                <a:schemeClr val="tx2">
                  <a:lumMod val="75000"/>
                </a:schemeClr>
              </a:solidFill>
            </a:endParaRPr>
          </a:p>
        </p:txBody>
      </p:sp>
      <p:sp>
        <p:nvSpPr>
          <p:cNvPr id="11" name="Подзаголовок 10"/>
          <p:cNvSpPr>
            <a:spLocks noGrp="1"/>
          </p:cNvSpPr>
          <p:nvPr>
            <p:ph type="subTitle" idx="1"/>
          </p:nvPr>
        </p:nvSpPr>
        <p:spPr>
          <a:xfrm>
            <a:off x="285720" y="3286124"/>
            <a:ext cx="8572560" cy="3357586"/>
          </a:xfrm>
        </p:spPr>
        <p:txBody>
          <a:bodyPr/>
          <a:lstStyle/>
          <a:p>
            <a:r>
              <a:rPr lang="ru-RU" b="1" u="sng" dirty="0" smtClean="0">
                <a:solidFill>
                  <a:srgbClr val="FF0000"/>
                </a:solidFill>
              </a:rPr>
              <a:t>Я пока не могу …</a:t>
            </a:r>
          </a:p>
          <a:p>
            <a:endParaRPr lang="ru-RU" b="1" u="sng" dirty="0">
              <a:solidFill>
                <a:srgbClr val="FF0000"/>
              </a:solidFill>
            </a:endParaRPr>
          </a:p>
          <a:p>
            <a:r>
              <a:rPr lang="ru-RU" b="1" dirty="0" smtClean="0">
                <a:solidFill>
                  <a:srgbClr val="FF0000"/>
                </a:solidFill>
              </a:rPr>
              <a:t>                                                  Я не знаю…</a:t>
            </a:r>
            <a:endParaRPr lang="ru-RU" b="1" dirty="0">
              <a:solidFill>
                <a:srgbClr val="FF0000"/>
              </a:solidFill>
            </a:endParaRPr>
          </a:p>
        </p:txBody>
      </p:sp>
      <p:pic>
        <p:nvPicPr>
          <p:cNvPr id="6" name="Picture 38"/>
          <p:cNvPicPr>
            <a:picLocks noChangeAspect="1" noChangeArrowheads="1"/>
          </p:cNvPicPr>
          <p:nvPr/>
        </p:nvPicPr>
        <p:blipFill>
          <a:blip r:embed="rId2"/>
          <a:srcRect/>
          <a:stretch>
            <a:fillRect/>
          </a:stretch>
        </p:blipFill>
        <p:spPr bwMode="auto">
          <a:xfrm>
            <a:off x="357158" y="3286124"/>
            <a:ext cx="2121046" cy="2143140"/>
          </a:xfrm>
          <a:prstGeom prst="rect">
            <a:avLst/>
          </a:prstGeom>
          <a:noFill/>
          <a:ln w="9525">
            <a:noFill/>
            <a:miter lim="800000"/>
            <a:headEnd/>
            <a:tailEnd/>
          </a:ln>
        </p:spPr>
      </p:pic>
      <p:pic>
        <p:nvPicPr>
          <p:cNvPr id="7" name="Picture 21" descr="C:\Users\user\Desktop\Эталон-Затруднение-2.png"/>
          <p:cNvPicPr>
            <a:picLocks noChangeAspect="1" noChangeArrowheads="1"/>
          </p:cNvPicPr>
          <p:nvPr/>
        </p:nvPicPr>
        <p:blipFill>
          <a:blip r:embed="rId3"/>
          <a:srcRect/>
          <a:stretch>
            <a:fillRect/>
          </a:stretch>
        </p:blipFill>
        <p:spPr bwMode="auto">
          <a:xfrm>
            <a:off x="3143240" y="4431288"/>
            <a:ext cx="2136774" cy="2201293"/>
          </a:xfrm>
          <a:prstGeom prst="rect">
            <a:avLst/>
          </a:prstGeom>
          <a:noFill/>
          <a:ln w="9525">
            <a:noFill/>
            <a:miter lim="800000"/>
            <a:headEnd/>
            <a:tailEnd/>
          </a:ln>
        </p:spPr>
      </p:pic>
      <p:pic>
        <p:nvPicPr>
          <p:cNvPr id="9" name="Рисунок 8" descr="сканирование0002.jpg"/>
          <p:cNvPicPr preferRelativeResize="0">
            <a:picLocks/>
          </p:cNvPicPr>
          <p:nvPr/>
        </p:nvPicPr>
        <p:blipFill rotWithShape="1">
          <a:blip r:embed="rId4" cstate="print"/>
          <a:srcRect l="3469" t="15603" r="2862" b="14589"/>
          <a:stretch/>
        </p:blipFill>
        <p:spPr bwMode="auto">
          <a:xfrm>
            <a:off x="428596" y="285728"/>
            <a:ext cx="1785950" cy="1571636"/>
          </a:xfrm>
          <a:prstGeom prst="roundRect">
            <a:avLst/>
          </a:prstGeom>
          <a:noFill/>
          <a:ln w="28575">
            <a:solidFill>
              <a:srgbClr val="92D050"/>
            </a:solidFill>
            <a:miter lim="800000"/>
            <a:headEnd/>
            <a:tailEnd/>
          </a:ln>
        </p:spPr>
      </p:pic>
      <p:pic>
        <p:nvPicPr>
          <p:cNvPr id="10" name="Рисунок 9" descr="сканирование0003.jpg"/>
          <p:cNvPicPr preferRelativeResize="0">
            <a:picLocks/>
          </p:cNvPicPr>
          <p:nvPr/>
        </p:nvPicPr>
        <p:blipFill rotWithShape="1">
          <a:blip r:embed="rId5" cstate="print"/>
          <a:srcRect l="3461" t="15832" r="3097" b="14590"/>
          <a:stretch/>
        </p:blipFill>
        <p:spPr bwMode="auto">
          <a:xfrm>
            <a:off x="2786050" y="285728"/>
            <a:ext cx="1785950" cy="1571636"/>
          </a:xfrm>
          <a:prstGeom prst="roundRect">
            <a:avLst/>
          </a:prstGeom>
          <a:noFill/>
          <a:ln w="28575">
            <a:solidFill>
              <a:srgbClr val="92D05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ppt_x"/>
                                          </p:val>
                                        </p:tav>
                                        <p:tav tm="100000">
                                          <p:val>
                                            <p:strVal val="#ppt_x"/>
                                          </p:val>
                                        </p:tav>
                                      </p:tavLst>
                                    </p:anim>
                                    <p:anim calcmode="lin" valueType="num">
                                      <p:cBhvr additive="base">
                                        <p:cTn id="25"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ppt_x"/>
                                          </p:val>
                                        </p:tav>
                                        <p:tav tm="100000">
                                          <p:val>
                                            <p:strVal val="#ppt_x"/>
                                          </p:val>
                                        </p:tav>
                                      </p:tavLst>
                                    </p:anim>
                                    <p:anim calcmode="lin" valueType="num">
                                      <p:cBhvr additive="base">
                                        <p:cTn id="3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 calcmode="lin" valueType="num">
                                      <p:cBhvr additive="base">
                                        <p:cTn id="4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4296"/>
          </a:xfrm>
        </p:spPr>
        <p:txBody>
          <a:bodyPr/>
          <a:lstStyle/>
          <a:p>
            <a:r>
              <a:rPr lang="ru-RU" b="1" dirty="0" smtClean="0">
                <a:solidFill>
                  <a:srgbClr val="FF0000"/>
                </a:solidFill>
              </a:rPr>
              <a:t>Узнать …</a:t>
            </a:r>
            <a:endParaRPr lang="ru-RU" b="1" dirty="0">
              <a:solidFill>
                <a:srgbClr val="FF0000"/>
              </a:solidFill>
            </a:endParaRPr>
          </a:p>
        </p:txBody>
      </p:sp>
      <p:pic>
        <p:nvPicPr>
          <p:cNvPr id="5" name="Изображение 46"/>
          <p:cNvPicPr>
            <a:picLocks noChangeAspect="1"/>
          </p:cNvPicPr>
          <p:nvPr/>
        </p:nvPicPr>
        <p:blipFill>
          <a:blip r:embed="rId2"/>
          <a:srcRect/>
          <a:stretch>
            <a:fillRect/>
          </a:stretch>
        </p:blipFill>
        <p:spPr bwMode="auto">
          <a:xfrm>
            <a:off x="500034" y="285728"/>
            <a:ext cx="2266950" cy="2192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143248"/>
            <a:ext cx="8186766" cy="2982915"/>
          </a:xfrm>
        </p:spPr>
        <p:txBody>
          <a:bodyPr>
            <a:normAutofit/>
          </a:bodyPr>
          <a:lstStyle/>
          <a:p>
            <a:pPr algn="ctr">
              <a:buNone/>
            </a:pPr>
            <a:r>
              <a:rPr lang="ru-RU" sz="4400" b="1" dirty="0" smtClean="0">
                <a:solidFill>
                  <a:srgbClr val="FF0000"/>
                </a:solidFill>
              </a:rPr>
              <a:t>Узнать</a:t>
            </a:r>
            <a:r>
              <a:rPr lang="ru-RU" sz="4400" dirty="0" smtClean="0"/>
              <a:t>, </a:t>
            </a:r>
            <a:r>
              <a:rPr lang="ru-RU" sz="4400" dirty="0" smtClean="0">
                <a:solidFill>
                  <a:schemeClr val="tx2">
                    <a:lumMod val="75000"/>
                  </a:schemeClr>
                </a:solidFill>
              </a:rPr>
              <a:t>какие отношения будут называться партнёрскими между гимназией и семьёй</a:t>
            </a:r>
            <a:endParaRPr lang="ru-RU" sz="4400" dirty="0">
              <a:solidFill>
                <a:schemeClr val="tx2">
                  <a:lumMod val="75000"/>
                </a:schemeClr>
              </a:solidFill>
            </a:endParaRPr>
          </a:p>
        </p:txBody>
      </p:sp>
      <p:pic>
        <p:nvPicPr>
          <p:cNvPr id="5" name="Изображение 46"/>
          <p:cNvPicPr>
            <a:picLocks noChangeAspect="1"/>
          </p:cNvPicPr>
          <p:nvPr/>
        </p:nvPicPr>
        <p:blipFill>
          <a:blip r:embed="rId2"/>
          <a:srcRect/>
          <a:stretch>
            <a:fillRect/>
          </a:stretch>
        </p:blipFill>
        <p:spPr bwMode="auto">
          <a:xfrm>
            <a:off x="500034" y="285728"/>
            <a:ext cx="2266950" cy="2192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19256" cy="1514432"/>
          </a:xfrm>
        </p:spPr>
        <p:txBody>
          <a:bodyPr>
            <a:normAutofit fontScale="90000"/>
          </a:bodyPr>
          <a:lstStyle/>
          <a:p>
            <a:pPr algn="ctr"/>
            <a:r>
              <a:rPr lang="ru-RU" b="1" dirty="0" smtClean="0">
                <a:solidFill>
                  <a:schemeClr val="tx2">
                    <a:lumMod val="75000"/>
                  </a:schemeClr>
                </a:solidFill>
              </a:rPr>
              <a:t/>
            </a:r>
            <a:br>
              <a:rPr lang="ru-RU" b="1" dirty="0" smtClean="0">
                <a:solidFill>
                  <a:schemeClr val="tx2">
                    <a:lumMod val="75000"/>
                  </a:schemeClr>
                </a:solidFill>
              </a:rPr>
            </a:br>
            <a:r>
              <a:rPr lang="ru-RU" b="1" dirty="0" smtClean="0">
                <a:solidFill>
                  <a:schemeClr val="tx2">
                    <a:lumMod val="75000"/>
                  </a:schemeClr>
                </a:solidFill>
              </a:rPr>
              <a:t>П л а </a:t>
            </a:r>
            <a:r>
              <a:rPr lang="ru-RU" b="1" dirty="0" err="1" smtClean="0">
                <a:solidFill>
                  <a:schemeClr val="tx2">
                    <a:lumMod val="75000"/>
                  </a:schemeClr>
                </a:solidFill>
              </a:rPr>
              <a:t>н</a:t>
            </a:r>
            <a:r>
              <a:rPr lang="ru-RU" dirty="0" smtClean="0"/>
              <a:t/>
            </a:r>
            <a:br>
              <a:rPr lang="ru-RU" dirty="0" smtClean="0"/>
            </a:br>
            <a:endParaRPr lang="ru-RU" dirty="0"/>
          </a:p>
        </p:txBody>
      </p:sp>
      <p:sp>
        <p:nvSpPr>
          <p:cNvPr id="3" name="Содержимое 2"/>
          <p:cNvSpPr>
            <a:spLocks noGrp="1"/>
          </p:cNvSpPr>
          <p:nvPr>
            <p:ph idx="1"/>
          </p:nvPr>
        </p:nvSpPr>
        <p:spPr>
          <a:xfrm>
            <a:off x="395536" y="1484784"/>
            <a:ext cx="8291264" cy="4839816"/>
          </a:xfrm>
        </p:spPr>
        <p:txBody>
          <a:bodyPr>
            <a:noAutofit/>
          </a:bodyPr>
          <a:lstStyle/>
          <a:p>
            <a:pPr marL="514350" indent="-514350">
              <a:buNone/>
            </a:pPr>
            <a:endParaRPr lang="ru-RU" sz="3200" dirty="0" smtClean="0">
              <a:solidFill>
                <a:schemeClr val="tx2">
                  <a:lumMod val="75000"/>
                </a:schemeClr>
              </a:solidFill>
              <a:latin typeface="+mj-lt"/>
            </a:endParaRPr>
          </a:p>
          <a:p>
            <a:pPr marL="514350" indent="-514350">
              <a:buNone/>
            </a:pPr>
            <a:r>
              <a:rPr lang="ru-RU" dirty="0" smtClean="0">
                <a:solidFill>
                  <a:schemeClr val="tx2">
                    <a:lumMod val="75000"/>
                  </a:schemeClr>
                </a:solidFill>
                <a:latin typeface="+mj-lt"/>
              </a:rPr>
              <a:t>1.</a:t>
            </a:r>
            <a:r>
              <a:rPr lang="ru-RU" sz="3200" dirty="0" smtClean="0">
                <a:solidFill>
                  <a:schemeClr val="tx2">
                    <a:lumMod val="75000"/>
                  </a:schemeClr>
                </a:solidFill>
                <a:latin typeface="+mj-lt"/>
              </a:rPr>
              <a:t> </a:t>
            </a:r>
            <a:r>
              <a:rPr lang="ru-RU" dirty="0">
                <a:solidFill>
                  <a:schemeClr val="tx2">
                    <a:lumMod val="75000"/>
                  </a:schemeClr>
                </a:solidFill>
              </a:rPr>
              <a:t>Проследить логику развития партнёрских отношений</a:t>
            </a:r>
            <a:r>
              <a:rPr lang="ru-RU" dirty="0" smtClean="0">
                <a:solidFill>
                  <a:schemeClr val="tx2">
                    <a:lumMod val="75000"/>
                  </a:schemeClr>
                </a:solidFill>
              </a:rPr>
              <a:t>.</a:t>
            </a:r>
            <a:endParaRPr lang="ru-RU" sz="3200" dirty="0" smtClean="0">
              <a:solidFill>
                <a:schemeClr val="tx2">
                  <a:lumMod val="75000"/>
                </a:schemeClr>
              </a:solidFill>
              <a:latin typeface="+mj-lt"/>
            </a:endParaRPr>
          </a:p>
          <a:p>
            <a:pPr marL="514350" indent="-514350">
              <a:buNone/>
            </a:pPr>
            <a:r>
              <a:rPr lang="ru-RU" sz="3200" dirty="0" smtClean="0">
                <a:solidFill>
                  <a:schemeClr val="tx2">
                    <a:lumMod val="75000"/>
                  </a:schemeClr>
                </a:solidFill>
                <a:latin typeface="+mj-lt"/>
              </a:rPr>
              <a:t>2. Составить формулу партнёрства</a:t>
            </a:r>
          </a:p>
          <a:p>
            <a:pPr marL="514350" indent="-514350">
              <a:buNone/>
            </a:pPr>
            <a:endParaRPr lang="ru-RU" sz="3200" dirty="0" smtClean="0">
              <a:solidFill>
                <a:schemeClr val="tx2">
                  <a:lumMod val="75000"/>
                </a:schemeClr>
              </a:solidFill>
              <a:latin typeface="+mj-lt"/>
            </a:endParaRPr>
          </a:p>
          <a:p>
            <a:pPr marL="514350" indent="-514350">
              <a:buNone/>
            </a:pPr>
            <a:r>
              <a:rPr lang="ru-RU" sz="3200" dirty="0" smtClean="0">
                <a:solidFill>
                  <a:schemeClr val="tx2">
                    <a:lumMod val="75000"/>
                  </a:schemeClr>
                </a:solidFill>
                <a:latin typeface="+mj-lt"/>
              </a:rPr>
              <a:t>3. </a:t>
            </a:r>
            <a:r>
              <a:rPr lang="ru-RU" dirty="0">
                <a:solidFill>
                  <a:schemeClr val="tx2">
                    <a:lumMod val="75000"/>
                  </a:schemeClr>
                </a:solidFill>
              </a:rPr>
              <a:t>Станцевать танго с партнёром</a:t>
            </a:r>
            <a:endParaRPr lang="ru-RU" sz="3200" dirty="0" smtClean="0">
              <a:solidFill>
                <a:schemeClr val="tx2">
                  <a:lumMod val="75000"/>
                </a:schemeClr>
              </a:solidFill>
              <a:latin typeface="+mj-lt"/>
            </a:endParaRPr>
          </a:p>
          <a:p>
            <a:pPr marL="514350" indent="-514350">
              <a:buNone/>
            </a:pPr>
            <a:endParaRPr lang="ru-RU" sz="3200" dirty="0" smtClean="0">
              <a:solidFill>
                <a:schemeClr val="tx2">
                  <a:lumMod val="75000"/>
                </a:schemeClr>
              </a:solidFill>
              <a:latin typeface="+mj-lt"/>
            </a:endParaRPr>
          </a:p>
          <a:p>
            <a:pPr marL="514350" indent="-514350">
              <a:buNone/>
            </a:pPr>
            <a:r>
              <a:rPr lang="ru-RU" sz="3200" dirty="0" smtClean="0">
                <a:solidFill>
                  <a:schemeClr val="tx2">
                    <a:lumMod val="75000"/>
                  </a:schemeClr>
                </a:solidFill>
                <a:latin typeface="+mj-lt"/>
              </a:rPr>
              <a:t>4.</a:t>
            </a:r>
            <a:r>
              <a:rPr lang="ru-RU" dirty="0" smtClean="0">
                <a:solidFill>
                  <a:schemeClr val="tx2">
                    <a:lumMod val="75000"/>
                  </a:schemeClr>
                </a:solidFill>
              </a:rPr>
              <a:t> </a:t>
            </a:r>
            <a:r>
              <a:rPr lang="ru-RU" dirty="0">
                <a:solidFill>
                  <a:schemeClr val="tx2">
                    <a:lumMod val="75000"/>
                  </a:schemeClr>
                </a:solidFill>
              </a:rPr>
              <a:t>Узнать, что такое партнёрство</a:t>
            </a:r>
            <a:endParaRPr lang="ru-RU" sz="3200" dirty="0">
              <a:solidFill>
                <a:schemeClr val="tx2">
                  <a:lumMod val="75000"/>
                </a:schemeClr>
              </a:solidFill>
              <a:latin typeface="+mj-lt"/>
            </a:endParaRPr>
          </a:p>
        </p:txBody>
      </p:sp>
      <p:pic>
        <p:nvPicPr>
          <p:cNvPr id="4" name="Picture 21" descr="C:\Users\user\Desktop\МиД_презентации_2 класс\Шаги урока ОНЗ\План.gif"/>
          <p:cNvPicPr preferRelativeResize="0">
            <a:picLocks noChangeArrowheads="1"/>
          </p:cNvPicPr>
          <p:nvPr/>
        </p:nvPicPr>
        <p:blipFill rotWithShape="1">
          <a:blip r:embed="rId2" cstate="print">
            <a:extLst>
              <a:ext uri="{28A0092B-C50C-407E-A947-70E740481C1C}">
                <a14:useLocalDpi xmlns="" xmlns:a14="http://schemas.microsoft.com/office/drawing/2010/main" val="0"/>
              </a:ext>
            </a:extLst>
          </a:blip>
          <a:srcRect l="2872" t="2466" r="2154" b="2816"/>
          <a:stretch/>
        </p:blipFill>
        <p:spPr bwMode="auto">
          <a:xfrm>
            <a:off x="7143768" y="285728"/>
            <a:ext cx="1571636" cy="1643050"/>
          </a:xfrm>
          <a:prstGeom prst="roundRect">
            <a:avLst/>
          </a:prstGeom>
          <a:noFill/>
          <a:ln w="28575">
            <a:solidFill>
              <a:srgbClr val="92D050"/>
            </a:solidFill>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19256" cy="1514432"/>
          </a:xfrm>
        </p:spPr>
        <p:txBody>
          <a:bodyPr>
            <a:normAutofit fontScale="90000"/>
          </a:bodyPr>
          <a:lstStyle/>
          <a:p>
            <a:pPr algn="ctr"/>
            <a:r>
              <a:rPr lang="ru-RU" b="1" dirty="0" smtClean="0">
                <a:solidFill>
                  <a:schemeClr val="tx2">
                    <a:lumMod val="75000"/>
                  </a:schemeClr>
                </a:solidFill>
              </a:rPr>
              <a:t/>
            </a:r>
            <a:br>
              <a:rPr lang="ru-RU" b="1" dirty="0" smtClean="0">
                <a:solidFill>
                  <a:schemeClr val="tx2">
                    <a:lumMod val="75000"/>
                  </a:schemeClr>
                </a:solidFill>
              </a:rPr>
            </a:br>
            <a:r>
              <a:rPr lang="ru-RU" b="1" dirty="0" smtClean="0">
                <a:solidFill>
                  <a:schemeClr val="tx2">
                    <a:lumMod val="75000"/>
                  </a:schemeClr>
                </a:solidFill>
              </a:rPr>
              <a:t>П л а </a:t>
            </a:r>
            <a:r>
              <a:rPr lang="ru-RU" b="1" dirty="0" err="1" smtClean="0">
                <a:solidFill>
                  <a:schemeClr val="tx2">
                    <a:lumMod val="75000"/>
                  </a:schemeClr>
                </a:solidFill>
              </a:rPr>
              <a:t>н</a:t>
            </a:r>
            <a:r>
              <a:rPr lang="ru-RU" dirty="0" smtClean="0"/>
              <a:t/>
            </a:r>
            <a:br>
              <a:rPr lang="ru-RU" dirty="0" smtClean="0"/>
            </a:br>
            <a:endParaRPr lang="ru-RU" dirty="0"/>
          </a:p>
        </p:txBody>
      </p:sp>
      <p:sp>
        <p:nvSpPr>
          <p:cNvPr id="3" name="Содержимое 2"/>
          <p:cNvSpPr>
            <a:spLocks noGrp="1"/>
          </p:cNvSpPr>
          <p:nvPr>
            <p:ph idx="1"/>
          </p:nvPr>
        </p:nvSpPr>
        <p:spPr>
          <a:xfrm>
            <a:off x="395536" y="1484784"/>
            <a:ext cx="8291264" cy="4839816"/>
          </a:xfrm>
        </p:spPr>
        <p:txBody>
          <a:bodyPr>
            <a:noAutofit/>
          </a:bodyPr>
          <a:lstStyle/>
          <a:p>
            <a:pPr marL="514350" indent="-514350">
              <a:buNone/>
            </a:pPr>
            <a:r>
              <a:rPr lang="ru-RU" sz="3200" dirty="0" smtClean="0">
                <a:solidFill>
                  <a:schemeClr val="tx2">
                    <a:lumMod val="75000"/>
                  </a:schemeClr>
                </a:solidFill>
                <a:latin typeface="+mj-lt"/>
              </a:rPr>
              <a:t>1. Узнать, что такое партнёрство</a:t>
            </a:r>
          </a:p>
          <a:p>
            <a:pPr marL="514350" indent="-514350">
              <a:buNone/>
            </a:pPr>
            <a:endParaRPr lang="ru-RU" sz="3200" dirty="0" smtClean="0">
              <a:solidFill>
                <a:schemeClr val="tx2">
                  <a:lumMod val="75000"/>
                </a:schemeClr>
              </a:solidFill>
              <a:latin typeface="+mj-lt"/>
            </a:endParaRPr>
          </a:p>
          <a:p>
            <a:pPr marL="514350" indent="-514350">
              <a:buNone/>
            </a:pPr>
            <a:r>
              <a:rPr lang="ru-RU" sz="3200" dirty="0" smtClean="0">
                <a:solidFill>
                  <a:schemeClr val="tx2">
                    <a:lumMod val="75000"/>
                  </a:schemeClr>
                </a:solidFill>
                <a:latin typeface="+mj-lt"/>
              </a:rPr>
              <a:t>2. Составить формулу партнёрства</a:t>
            </a:r>
          </a:p>
          <a:p>
            <a:pPr marL="514350" indent="-514350">
              <a:buNone/>
            </a:pPr>
            <a:endParaRPr lang="ru-RU" sz="3200" dirty="0" smtClean="0">
              <a:solidFill>
                <a:schemeClr val="tx2">
                  <a:lumMod val="75000"/>
                </a:schemeClr>
              </a:solidFill>
              <a:latin typeface="+mj-lt"/>
            </a:endParaRPr>
          </a:p>
          <a:p>
            <a:pPr marL="514350" indent="-514350">
              <a:buNone/>
            </a:pPr>
            <a:r>
              <a:rPr lang="ru-RU" sz="3200" dirty="0" smtClean="0">
                <a:solidFill>
                  <a:schemeClr val="tx2">
                    <a:lumMod val="75000"/>
                  </a:schemeClr>
                </a:solidFill>
                <a:latin typeface="+mj-lt"/>
              </a:rPr>
              <a:t>3. Проследить логику развития партнёрских отношений.</a:t>
            </a:r>
          </a:p>
          <a:p>
            <a:pPr marL="514350" indent="-514350">
              <a:buNone/>
            </a:pPr>
            <a:endParaRPr lang="ru-RU" sz="3200" dirty="0" smtClean="0">
              <a:solidFill>
                <a:schemeClr val="tx2">
                  <a:lumMod val="75000"/>
                </a:schemeClr>
              </a:solidFill>
              <a:latin typeface="+mj-lt"/>
            </a:endParaRPr>
          </a:p>
        </p:txBody>
      </p:sp>
      <p:pic>
        <p:nvPicPr>
          <p:cNvPr id="4" name="Picture 21" descr="C:\Users\user\Desktop\МиД_презентации_2 класс\Шаги урока ОНЗ\План.gif"/>
          <p:cNvPicPr preferRelativeResize="0">
            <a:picLocks noChangeArrowheads="1"/>
          </p:cNvPicPr>
          <p:nvPr/>
        </p:nvPicPr>
        <p:blipFill rotWithShape="1">
          <a:blip r:embed="rId2" cstate="print">
            <a:extLst>
              <a:ext uri="{28A0092B-C50C-407E-A947-70E740481C1C}">
                <a14:useLocalDpi xmlns="" xmlns:a14="http://schemas.microsoft.com/office/drawing/2010/main" val="0"/>
              </a:ext>
            </a:extLst>
          </a:blip>
          <a:srcRect l="2872" t="2466" r="2154" b="2816"/>
          <a:stretch/>
        </p:blipFill>
        <p:spPr bwMode="auto">
          <a:xfrm>
            <a:off x="7143768" y="285728"/>
            <a:ext cx="1571636" cy="1643050"/>
          </a:xfrm>
          <a:prstGeom prst="roundRect">
            <a:avLst/>
          </a:prstGeom>
          <a:noFill/>
          <a:ln w="28575">
            <a:solidFill>
              <a:srgbClr val="92D050"/>
            </a:solidFill>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85720" y="2143116"/>
            <a:ext cx="8501122" cy="4429156"/>
          </a:xfrm>
        </p:spPr>
        <p:txBody>
          <a:bodyPr>
            <a:normAutofit/>
          </a:bodyPr>
          <a:lstStyle/>
          <a:p>
            <a:pPr algn="ctr"/>
            <a:r>
              <a:rPr lang="ru-RU" sz="2800" cap="none" dirty="0" smtClean="0">
                <a:solidFill>
                  <a:schemeClr val="tx2">
                    <a:lumMod val="75000"/>
                  </a:schemeClr>
                </a:solidFill>
              </a:rPr>
              <a:t>1. </a:t>
            </a:r>
            <a:r>
              <a:rPr lang="ru-RU" sz="3200" cap="none" dirty="0" smtClean="0">
                <a:solidFill>
                  <a:schemeClr val="tx2">
                    <a:lumMod val="75000"/>
                  </a:schemeClr>
                </a:solidFill>
              </a:rPr>
              <a:t>Ю</a:t>
            </a:r>
            <a:r>
              <a:rPr lang="ru-RU" sz="2800" cap="none" dirty="0" smtClean="0">
                <a:solidFill>
                  <a:schemeClr val="tx2">
                    <a:lumMod val="75000"/>
                  </a:schemeClr>
                </a:solidFill>
              </a:rPr>
              <a:t>ридическая форма организации совместной экономической деятельности нескольких физических или юридических лиц.</a:t>
            </a:r>
            <a:br>
              <a:rPr lang="ru-RU" sz="2800" cap="none" dirty="0" smtClean="0">
                <a:solidFill>
                  <a:schemeClr val="tx2">
                    <a:lumMod val="75000"/>
                  </a:schemeClr>
                </a:solidFill>
              </a:rPr>
            </a:br>
            <a:r>
              <a:rPr lang="ru-RU" sz="2800" cap="none" dirty="0" smtClean="0">
                <a:solidFill>
                  <a:schemeClr val="tx2">
                    <a:lumMod val="75000"/>
                  </a:schemeClr>
                </a:solidFill>
              </a:rPr>
              <a:t>2. Сотрудничество, взаимосвязь людей из различных сфер деятельности, сконцентрированная на достижении общей цели.</a:t>
            </a:r>
            <a:br>
              <a:rPr lang="ru-RU" sz="2800" cap="none" dirty="0" smtClean="0">
                <a:solidFill>
                  <a:schemeClr val="tx2">
                    <a:lumMod val="75000"/>
                  </a:schemeClr>
                </a:solidFill>
              </a:rPr>
            </a:br>
            <a:r>
              <a:rPr lang="ru-RU" sz="2800" cap="none" dirty="0" smtClean="0">
                <a:solidFill>
                  <a:schemeClr val="tx2">
                    <a:lumMod val="75000"/>
                  </a:schemeClr>
                </a:solidFill>
              </a:rPr>
              <a:t>3.  Форма организации компании, фирмы, которая создается на основе договора между партнёрами, в котором оговариваются их права, обязанности, ответственность и т.д.</a:t>
            </a:r>
            <a:endParaRPr lang="ru-RU" sz="2800" cap="none" dirty="0">
              <a:solidFill>
                <a:schemeClr val="tx2">
                  <a:lumMod val="75000"/>
                </a:schemeClr>
              </a:solidFill>
            </a:endParaRPr>
          </a:p>
        </p:txBody>
      </p:sp>
      <p:sp>
        <p:nvSpPr>
          <p:cNvPr id="8" name="Текст 7"/>
          <p:cNvSpPr>
            <a:spLocks noGrp="1"/>
          </p:cNvSpPr>
          <p:nvPr>
            <p:ph type="body" idx="1"/>
          </p:nvPr>
        </p:nvSpPr>
        <p:spPr>
          <a:xfrm>
            <a:off x="2143108" y="500043"/>
            <a:ext cx="6715172" cy="785818"/>
          </a:xfrm>
        </p:spPr>
        <p:txBody>
          <a:bodyPr>
            <a:normAutofit/>
          </a:bodyPr>
          <a:lstStyle/>
          <a:p>
            <a:pPr algn="ctr"/>
            <a:r>
              <a:rPr lang="ru-RU" sz="4000" b="1" dirty="0" smtClean="0">
                <a:solidFill>
                  <a:srgbClr val="FF0000"/>
                </a:solidFill>
              </a:rPr>
              <a:t>Выберите определение</a:t>
            </a:r>
            <a:endParaRPr lang="ru-RU" sz="4000" b="1" dirty="0">
              <a:solidFill>
                <a:srgbClr val="FF0000"/>
              </a:solidFill>
            </a:endParaRPr>
          </a:p>
        </p:txBody>
      </p:sp>
      <p:pic>
        <p:nvPicPr>
          <p:cNvPr id="9" name="Picture 23" descr="C:\Users\user\Desktop\МиД_презентации_2 класс\Шаги урока ОНЗ\Эталон.gif"/>
          <p:cNvPicPr preferRelativeResize="0">
            <a:picLocks noChangeArrowheads="1"/>
          </p:cNvPicPr>
          <p:nvPr/>
        </p:nvPicPr>
        <p:blipFill rotWithShape="1">
          <a:blip r:embed="rId2" cstate="print">
            <a:extLst>
              <a:ext uri="{28A0092B-C50C-407E-A947-70E740481C1C}">
                <a14:useLocalDpi xmlns="" xmlns:a14="http://schemas.microsoft.com/office/drawing/2010/main" val="0"/>
              </a:ext>
            </a:extLst>
          </a:blip>
          <a:srcRect l="3544" t="2390" r="3230" b="2920"/>
          <a:stretch/>
        </p:blipFill>
        <p:spPr bwMode="auto">
          <a:xfrm>
            <a:off x="285720" y="71438"/>
            <a:ext cx="2000264" cy="1928802"/>
          </a:xfrm>
          <a:prstGeom prst="roundRect">
            <a:avLst/>
          </a:prstGeom>
          <a:noFill/>
          <a:ln w="28575">
            <a:solidFill>
              <a:srgbClr val="92D050"/>
            </a:solidFill>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85720" y="2143116"/>
            <a:ext cx="8501122" cy="4429156"/>
          </a:xfrm>
        </p:spPr>
        <p:txBody>
          <a:bodyPr>
            <a:normAutofit/>
          </a:bodyPr>
          <a:lstStyle/>
          <a:p>
            <a:pPr algn="ctr"/>
            <a:r>
              <a:rPr lang="ru-RU" sz="2800" cap="none" dirty="0" smtClean="0">
                <a:solidFill>
                  <a:schemeClr val="tx2">
                    <a:lumMod val="75000"/>
                  </a:schemeClr>
                </a:solidFill>
              </a:rPr>
              <a:t>1. </a:t>
            </a:r>
            <a:r>
              <a:rPr lang="ru-RU" sz="3200" cap="none" dirty="0" smtClean="0">
                <a:solidFill>
                  <a:schemeClr val="tx2">
                    <a:lumMod val="75000"/>
                  </a:schemeClr>
                </a:solidFill>
              </a:rPr>
              <a:t>Ю</a:t>
            </a:r>
            <a:r>
              <a:rPr lang="ru-RU" sz="2800" cap="none" dirty="0" smtClean="0">
                <a:solidFill>
                  <a:schemeClr val="tx2">
                    <a:lumMod val="75000"/>
                  </a:schemeClr>
                </a:solidFill>
              </a:rPr>
              <a:t>ридическая форма организации совместной экономической деятельности нескольких физических или юридических лиц.</a:t>
            </a:r>
            <a:br>
              <a:rPr lang="ru-RU" sz="2800" cap="none" dirty="0" smtClean="0">
                <a:solidFill>
                  <a:schemeClr val="tx2">
                    <a:lumMod val="75000"/>
                  </a:schemeClr>
                </a:solidFill>
              </a:rPr>
            </a:br>
            <a:r>
              <a:rPr lang="ru-RU" sz="2800" cap="none" dirty="0" smtClean="0">
                <a:solidFill>
                  <a:srgbClr val="FF0000"/>
                </a:solidFill>
              </a:rPr>
              <a:t>2. Сотрудничество, взаимосвязь людей из различных сфер деятельности, сконцентрированная на достижении общей цели.</a:t>
            </a:r>
            <a:r>
              <a:rPr lang="ru-RU" sz="2800" cap="none" dirty="0" smtClean="0">
                <a:solidFill>
                  <a:schemeClr val="tx2">
                    <a:lumMod val="75000"/>
                  </a:schemeClr>
                </a:solidFill>
              </a:rPr>
              <a:t/>
            </a:r>
            <a:br>
              <a:rPr lang="ru-RU" sz="2800" cap="none" dirty="0" smtClean="0">
                <a:solidFill>
                  <a:schemeClr val="tx2">
                    <a:lumMod val="75000"/>
                  </a:schemeClr>
                </a:solidFill>
              </a:rPr>
            </a:br>
            <a:r>
              <a:rPr lang="ru-RU" sz="2800" cap="none" dirty="0" smtClean="0">
                <a:solidFill>
                  <a:schemeClr val="tx2">
                    <a:lumMod val="75000"/>
                  </a:schemeClr>
                </a:solidFill>
              </a:rPr>
              <a:t>3.  Форма организации компании, фирмы, которая создается на основе договора между партнёрами, в котором оговариваются их права, обязанности, ответственность и т.д.</a:t>
            </a:r>
            <a:endParaRPr lang="ru-RU" sz="2800" cap="none" dirty="0">
              <a:solidFill>
                <a:schemeClr val="tx2">
                  <a:lumMod val="75000"/>
                </a:schemeClr>
              </a:solidFill>
            </a:endParaRPr>
          </a:p>
        </p:txBody>
      </p:sp>
      <p:sp>
        <p:nvSpPr>
          <p:cNvPr id="8" name="Текст 7"/>
          <p:cNvSpPr>
            <a:spLocks noGrp="1"/>
          </p:cNvSpPr>
          <p:nvPr>
            <p:ph type="body" idx="1"/>
          </p:nvPr>
        </p:nvSpPr>
        <p:spPr>
          <a:xfrm>
            <a:off x="2143108" y="500043"/>
            <a:ext cx="6715172" cy="785818"/>
          </a:xfrm>
        </p:spPr>
        <p:txBody>
          <a:bodyPr>
            <a:normAutofit/>
          </a:bodyPr>
          <a:lstStyle/>
          <a:p>
            <a:pPr algn="ctr"/>
            <a:r>
              <a:rPr lang="ru-RU" sz="4000" b="1" dirty="0" smtClean="0">
                <a:solidFill>
                  <a:srgbClr val="FF0000"/>
                </a:solidFill>
              </a:rPr>
              <a:t>Выберите определение</a:t>
            </a:r>
            <a:endParaRPr lang="ru-RU" sz="4000" b="1" dirty="0">
              <a:solidFill>
                <a:srgbClr val="FF0000"/>
              </a:solidFill>
            </a:endParaRPr>
          </a:p>
        </p:txBody>
      </p:sp>
      <p:pic>
        <p:nvPicPr>
          <p:cNvPr id="9" name="Picture 25" descr="C:\Users\user\Desktop\МиД_презентации_2 класс\Шаги урока ОНЗ\Реализация.gif"/>
          <p:cNvPicPr preferRelativeResize="0">
            <a:picLocks noChangeArrowheads="1"/>
          </p:cNvPicPr>
          <p:nvPr/>
        </p:nvPicPr>
        <p:blipFill rotWithShape="1">
          <a:blip r:embed="rId2" cstate="print">
            <a:extLst>
              <a:ext uri="{28A0092B-C50C-407E-A947-70E740481C1C}">
                <a14:useLocalDpi xmlns="" xmlns:a14="http://schemas.microsoft.com/office/drawing/2010/main" val="0"/>
              </a:ext>
            </a:extLst>
          </a:blip>
          <a:srcRect l="1798" t="2136" r="2809" b="2491"/>
          <a:stretch/>
        </p:blipFill>
        <p:spPr bwMode="auto">
          <a:xfrm>
            <a:off x="214282" y="285728"/>
            <a:ext cx="1857388" cy="1785950"/>
          </a:xfrm>
          <a:prstGeom prst="roundRect">
            <a:avLst/>
          </a:prstGeom>
          <a:noFill/>
          <a:ln w="28575">
            <a:solidFill>
              <a:srgbClr val="92D050"/>
            </a:solidFill>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0"/>
            <a:ext cx="7286644" cy="2357430"/>
          </a:xfrm>
        </p:spPr>
        <p:txBody>
          <a:bodyPr>
            <a:noAutofit/>
          </a:bodyPr>
          <a:lstStyle/>
          <a:p>
            <a:pPr algn="l"/>
            <a:r>
              <a:rPr lang="ru-RU" sz="3200" b="1" dirty="0" smtClean="0">
                <a:solidFill>
                  <a:srgbClr val="FF0000"/>
                </a:solidFill>
              </a:rPr>
              <a:t>Партнёрство</a:t>
            </a:r>
            <a:r>
              <a:rPr lang="ru-RU" sz="2800" dirty="0" smtClean="0">
                <a:solidFill>
                  <a:srgbClr val="FF0000"/>
                </a:solidFill>
              </a:rPr>
              <a:t> (англ. </a:t>
            </a:r>
            <a:r>
              <a:rPr lang="en-US" sz="2800" dirty="0" smtClean="0">
                <a:solidFill>
                  <a:srgbClr val="FF0000"/>
                </a:solidFill>
              </a:rPr>
              <a:t>partnership</a:t>
            </a:r>
            <a:r>
              <a:rPr lang="ru-RU" sz="2800" dirty="0" smtClean="0">
                <a:solidFill>
                  <a:srgbClr val="FF0000"/>
                </a:solidFill>
              </a:rPr>
              <a:t>)</a:t>
            </a:r>
            <a:r>
              <a:rPr lang="en-US" sz="2800" dirty="0" smtClean="0">
                <a:solidFill>
                  <a:srgbClr val="FF0000"/>
                </a:solidFill>
              </a:rPr>
              <a:t> </a:t>
            </a:r>
            <a:r>
              <a:rPr lang="en-US" sz="2800" dirty="0" smtClean="0">
                <a:solidFill>
                  <a:schemeClr val="tx2">
                    <a:lumMod val="75000"/>
                  </a:schemeClr>
                </a:solidFill>
              </a:rPr>
              <a:t>– </a:t>
            </a:r>
            <a:r>
              <a:rPr lang="ru-RU" sz="3200" b="1" dirty="0" smtClean="0">
                <a:solidFill>
                  <a:srgbClr val="FF0000"/>
                </a:solidFill>
              </a:rPr>
              <a:t>образовательного учреждения с родителями</a:t>
            </a:r>
            <a:r>
              <a:rPr lang="ru-RU" sz="3200" dirty="0" smtClean="0">
                <a:solidFill>
                  <a:schemeClr val="tx2">
                    <a:lumMod val="75000"/>
                  </a:schemeClr>
                </a:solidFill>
              </a:rPr>
              <a:t> </a:t>
            </a:r>
            <a:r>
              <a:rPr lang="ru-RU" sz="2800" dirty="0" smtClean="0">
                <a:solidFill>
                  <a:schemeClr val="tx2">
                    <a:lumMod val="75000"/>
                  </a:schemeClr>
                </a:solidFill>
              </a:rPr>
              <a:t>– </a:t>
            </a:r>
            <a:r>
              <a:rPr lang="ru-RU" sz="3000" dirty="0" smtClean="0">
                <a:solidFill>
                  <a:schemeClr val="tx2">
                    <a:lumMod val="75000"/>
                  </a:schemeClr>
                </a:solidFill>
              </a:rPr>
              <a:t>это особый тип совместной деятельности, который  </a:t>
            </a:r>
            <a:r>
              <a:rPr lang="ru-RU" sz="3000" b="1" u="sng" dirty="0" smtClean="0">
                <a:solidFill>
                  <a:schemeClr val="tx2">
                    <a:lumMod val="75000"/>
                  </a:schemeClr>
                </a:solidFill>
              </a:rPr>
              <a:t>характеризуется</a:t>
            </a:r>
            <a:endParaRPr lang="ru-RU" sz="3000" u="sng" dirty="0">
              <a:solidFill>
                <a:schemeClr val="tx2">
                  <a:lumMod val="75000"/>
                </a:schemeClr>
              </a:solidFill>
            </a:endParaRPr>
          </a:p>
        </p:txBody>
      </p:sp>
      <p:sp>
        <p:nvSpPr>
          <p:cNvPr id="3" name="Содержимое 2"/>
          <p:cNvSpPr>
            <a:spLocks noGrp="1"/>
          </p:cNvSpPr>
          <p:nvPr>
            <p:ph idx="1"/>
          </p:nvPr>
        </p:nvSpPr>
        <p:spPr>
          <a:xfrm>
            <a:off x="500034" y="2357430"/>
            <a:ext cx="8258204" cy="3983047"/>
          </a:xfrm>
        </p:spPr>
        <p:txBody>
          <a:bodyPr/>
          <a:lstStyle/>
          <a:p>
            <a:r>
              <a:rPr lang="ru-RU" dirty="0" smtClean="0">
                <a:solidFill>
                  <a:schemeClr val="tx2">
                    <a:lumMod val="75000"/>
                  </a:schemeClr>
                </a:solidFill>
              </a:rPr>
              <a:t>единством целей и ценностей</a:t>
            </a:r>
          </a:p>
          <a:p>
            <a:r>
              <a:rPr lang="ru-RU" dirty="0">
                <a:solidFill>
                  <a:schemeClr val="tx2">
                    <a:lumMod val="75000"/>
                  </a:schemeClr>
                </a:solidFill>
              </a:rPr>
              <a:t>д</a:t>
            </a:r>
            <a:r>
              <a:rPr lang="ru-RU" dirty="0" smtClean="0">
                <a:solidFill>
                  <a:schemeClr val="tx2">
                    <a:lumMod val="75000"/>
                  </a:schemeClr>
                </a:solidFill>
              </a:rPr>
              <a:t>обровольностью</a:t>
            </a:r>
          </a:p>
          <a:p>
            <a:r>
              <a:rPr lang="ru-RU" dirty="0" smtClean="0">
                <a:solidFill>
                  <a:schemeClr val="tx2">
                    <a:lumMod val="75000"/>
                  </a:schemeClr>
                </a:solidFill>
              </a:rPr>
              <a:t>осознанностью</a:t>
            </a:r>
          </a:p>
          <a:p>
            <a:r>
              <a:rPr lang="ru-RU" dirty="0">
                <a:solidFill>
                  <a:schemeClr val="tx2">
                    <a:lumMod val="75000"/>
                  </a:schemeClr>
                </a:solidFill>
              </a:rPr>
              <a:t>д</a:t>
            </a:r>
            <a:r>
              <a:rPr lang="ru-RU" dirty="0" smtClean="0">
                <a:solidFill>
                  <a:schemeClr val="tx2">
                    <a:lumMod val="75000"/>
                  </a:schemeClr>
                </a:solidFill>
              </a:rPr>
              <a:t>олговременностью отношений</a:t>
            </a:r>
          </a:p>
          <a:p>
            <a:r>
              <a:rPr lang="ru-RU" dirty="0">
                <a:solidFill>
                  <a:schemeClr val="tx2">
                    <a:lumMod val="75000"/>
                  </a:schemeClr>
                </a:solidFill>
              </a:rPr>
              <a:t>п</a:t>
            </a:r>
            <a:r>
              <a:rPr lang="ru-RU" dirty="0" smtClean="0">
                <a:solidFill>
                  <a:schemeClr val="tx2">
                    <a:lumMod val="75000"/>
                  </a:schemeClr>
                </a:solidFill>
              </a:rPr>
              <a:t>ризнанием взаимной ответственности за конечный результат</a:t>
            </a:r>
          </a:p>
          <a:p>
            <a:endParaRPr lang="ru-RU" dirty="0" smtClean="0">
              <a:solidFill>
                <a:schemeClr val="tx2">
                  <a:lumMod val="75000"/>
                </a:schemeClr>
              </a:solidFill>
            </a:endParaRPr>
          </a:p>
          <a:p>
            <a:pPr>
              <a:buNone/>
            </a:pPr>
            <a:endParaRPr lang="ru-RU" dirty="0" smtClean="0">
              <a:solidFill>
                <a:schemeClr val="tx2">
                  <a:lumMod val="75000"/>
                </a:schemeClr>
              </a:solidFill>
            </a:endParaRPr>
          </a:p>
          <a:p>
            <a:pPr>
              <a:buNone/>
            </a:pPr>
            <a:endParaRPr lang="ru-RU" dirty="0">
              <a:solidFill>
                <a:schemeClr val="tx2">
                  <a:lumMod val="75000"/>
                </a:schemeClr>
              </a:solidFill>
            </a:endParaRPr>
          </a:p>
        </p:txBody>
      </p:sp>
      <p:pic>
        <p:nvPicPr>
          <p:cNvPr id="5" name="Picture 25" descr="C:\Users\user\Desktop\МиД_презентации_2 класс\Шаги урока ОНЗ\Реализация.gif"/>
          <p:cNvPicPr preferRelativeResize="0">
            <a:picLocks noChangeArrowheads="1"/>
          </p:cNvPicPr>
          <p:nvPr/>
        </p:nvPicPr>
        <p:blipFill rotWithShape="1">
          <a:blip r:embed="rId2" cstate="print">
            <a:extLst>
              <a:ext uri="{28A0092B-C50C-407E-A947-70E740481C1C}">
                <a14:useLocalDpi xmlns="" xmlns:a14="http://schemas.microsoft.com/office/drawing/2010/main" val="0"/>
              </a:ext>
            </a:extLst>
          </a:blip>
          <a:srcRect l="1798" t="2136" r="2809" b="2491"/>
          <a:stretch/>
        </p:blipFill>
        <p:spPr bwMode="auto">
          <a:xfrm>
            <a:off x="214282" y="285728"/>
            <a:ext cx="1643074" cy="1785950"/>
          </a:xfrm>
          <a:prstGeom prst="roundRect">
            <a:avLst/>
          </a:prstGeom>
          <a:noFill/>
          <a:ln w="28575">
            <a:solidFill>
              <a:srgbClr val="92D050"/>
            </a:solidFill>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46" y="274638"/>
            <a:ext cx="6472254" cy="868346"/>
          </a:xfrm>
        </p:spPr>
        <p:txBody>
          <a:bodyPr>
            <a:normAutofit/>
          </a:bodyPr>
          <a:lstStyle/>
          <a:p>
            <a:r>
              <a:rPr lang="ru-RU" sz="4000" b="1" dirty="0" smtClean="0">
                <a:solidFill>
                  <a:srgbClr val="FF0000"/>
                </a:solidFill>
              </a:rPr>
              <a:t>Формула   партнёрства</a:t>
            </a:r>
            <a:endParaRPr lang="ru-RU" sz="4000" b="1" dirty="0">
              <a:solidFill>
                <a:srgbClr val="FF0000"/>
              </a:solidFill>
            </a:endParaRPr>
          </a:p>
        </p:txBody>
      </p:sp>
      <p:sp>
        <p:nvSpPr>
          <p:cNvPr id="3" name="Содержимое 2"/>
          <p:cNvSpPr>
            <a:spLocks noGrp="1"/>
          </p:cNvSpPr>
          <p:nvPr>
            <p:ph idx="1"/>
          </p:nvPr>
        </p:nvSpPr>
        <p:spPr>
          <a:xfrm>
            <a:off x="457200" y="1428736"/>
            <a:ext cx="8686800" cy="5000660"/>
          </a:xfrm>
        </p:spPr>
        <p:txBody>
          <a:bodyPr>
            <a:normAutofit fontScale="25000" lnSpcReduction="20000"/>
          </a:bodyPr>
          <a:lstStyle/>
          <a:p>
            <a:r>
              <a:rPr lang="ru-RU" sz="12800" dirty="0" smtClean="0">
                <a:solidFill>
                  <a:schemeClr val="tx2">
                    <a:lumMod val="75000"/>
                  </a:schemeClr>
                </a:solidFill>
              </a:rPr>
              <a:t>Интерес к партнеру</a:t>
            </a:r>
          </a:p>
          <a:p>
            <a:r>
              <a:rPr lang="ru-RU" sz="12800" dirty="0" smtClean="0">
                <a:solidFill>
                  <a:schemeClr val="tx2">
                    <a:lumMod val="75000"/>
                  </a:schemeClr>
                </a:solidFill>
              </a:rPr>
              <a:t>Уважение – признание ценности партнера и его мнения</a:t>
            </a:r>
          </a:p>
          <a:p>
            <a:r>
              <a:rPr lang="ru-RU" sz="12800" dirty="0" smtClean="0">
                <a:solidFill>
                  <a:schemeClr val="tx2">
                    <a:lumMod val="75000"/>
                  </a:schemeClr>
                </a:solidFill>
              </a:rPr>
              <a:t>Наличие общей цели</a:t>
            </a:r>
          </a:p>
          <a:p>
            <a:r>
              <a:rPr lang="ru-RU" sz="12800" dirty="0" smtClean="0">
                <a:solidFill>
                  <a:schemeClr val="tx2">
                    <a:lumMod val="75000"/>
                  </a:schemeClr>
                </a:solidFill>
              </a:rPr>
              <a:t>Конфликт</a:t>
            </a:r>
          </a:p>
          <a:p>
            <a:r>
              <a:rPr lang="ru-RU" sz="12800" dirty="0" smtClean="0">
                <a:solidFill>
                  <a:schemeClr val="tx2">
                    <a:lumMod val="75000"/>
                  </a:schemeClr>
                </a:solidFill>
              </a:rPr>
              <a:t>Диалог как форма общения</a:t>
            </a:r>
          </a:p>
          <a:p>
            <a:r>
              <a:rPr lang="ru-RU" sz="12800" dirty="0" smtClean="0">
                <a:solidFill>
                  <a:schemeClr val="tx2">
                    <a:lumMod val="75000"/>
                  </a:schemeClr>
                </a:solidFill>
              </a:rPr>
              <a:t>Понимание и соблюдение собственных прав и прав партнера</a:t>
            </a:r>
          </a:p>
          <a:p>
            <a:r>
              <a:rPr lang="ru-RU" sz="12800" dirty="0" smtClean="0">
                <a:solidFill>
                  <a:schemeClr val="tx2">
                    <a:lumMod val="75000"/>
                  </a:schemeClr>
                </a:solidFill>
              </a:rPr>
              <a:t>Разделение ответственности – принятие на себя ответственности за свои действия в отношении себя и партнера и передача ответственности партнёру за его действия</a:t>
            </a:r>
          </a:p>
          <a:p>
            <a:endParaRPr lang="ru-RU" dirty="0" smtClean="0">
              <a:solidFill>
                <a:schemeClr val="tx2">
                  <a:lumMod val="75000"/>
                </a:schemeClr>
              </a:solidFill>
            </a:endParaRPr>
          </a:p>
        </p:txBody>
      </p:sp>
      <p:pic>
        <p:nvPicPr>
          <p:cNvPr id="5" name="Picture 23" descr="C:\Users\user\Desktop\МиД_презентации_2 класс\Шаги урока ОНЗ\Эталон.gif"/>
          <p:cNvPicPr preferRelativeResize="0">
            <a:picLocks noChangeArrowheads="1"/>
          </p:cNvPicPr>
          <p:nvPr/>
        </p:nvPicPr>
        <p:blipFill rotWithShape="1">
          <a:blip r:embed="rId3" cstate="print">
            <a:extLst>
              <a:ext uri="{28A0092B-C50C-407E-A947-70E740481C1C}">
                <a14:useLocalDpi xmlns="" xmlns:a14="http://schemas.microsoft.com/office/drawing/2010/main" val="0"/>
              </a:ext>
            </a:extLst>
          </a:blip>
          <a:srcRect l="3544" t="2390" r="3230" b="2920"/>
          <a:stretch/>
        </p:blipFill>
        <p:spPr bwMode="auto">
          <a:xfrm>
            <a:off x="214282" y="0"/>
            <a:ext cx="1571636" cy="1428736"/>
          </a:xfrm>
          <a:prstGeom prst="roundRect">
            <a:avLst/>
          </a:prstGeom>
          <a:noFill/>
          <a:ln w="28575">
            <a:solidFill>
              <a:srgbClr val="92D050"/>
            </a:solidFill>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Shape 378"/>
          <p:cNvSpPr txBox="1"/>
          <p:nvPr/>
        </p:nvSpPr>
        <p:spPr>
          <a:xfrm>
            <a:off x="4214810" y="5715016"/>
            <a:ext cx="4104456" cy="584774"/>
          </a:xfrm>
          <a:prstGeom prst="rect">
            <a:avLst/>
          </a:prstGeom>
          <a:gradFill>
            <a:gsLst>
              <a:gs pos="0">
                <a:srgbClr val="FFC000"/>
              </a:gs>
              <a:gs pos="17999">
                <a:srgbClr val="FFC000"/>
              </a:gs>
              <a:gs pos="61000">
                <a:srgbClr val="E36C09"/>
              </a:gs>
              <a:gs pos="82001">
                <a:srgbClr val="FFFF00"/>
              </a:gs>
              <a:gs pos="82001">
                <a:srgbClr val="FFC000"/>
              </a:gs>
              <a:gs pos="100000">
                <a:srgbClr val="FFC000"/>
              </a:gs>
            </a:gsLst>
            <a:path path="circle">
              <a:fillToRect/>
            </a:path>
            <a:tileRect/>
          </a:grad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ru-RU" sz="3200" b="1" dirty="0">
                <a:solidFill>
                  <a:schemeClr val="dk1"/>
                </a:solidFill>
                <a:latin typeface="Calibri"/>
                <a:ea typeface="Calibri"/>
                <a:cs typeface="Calibri"/>
                <a:sym typeface="Calibri"/>
              </a:rPr>
              <a:t>И</a:t>
            </a:r>
            <a:r>
              <a:rPr lang="ru-RU" sz="3200" b="1" i="0" u="none" strike="noStrike" cap="none" baseline="0" dirty="0" smtClean="0">
                <a:solidFill>
                  <a:schemeClr val="dk1"/>
                </a:solidFill>
                <a:latin typeface="Calibri"/>
                <a:ea typeface="Calibri"/>
                <a:cs typeface="Calibri"/>
                <a:sym typeface="Calibri"/>
              </a:rPr>
              <a:t>нформированность</a:t>
            </a:r>
            <a:endParaRPr lang="ru-RU" sz="3200" b="1" i="0" u="none" strike="noStrike" cap="none" baseline="0" dirty="0">
              <a:solidFill>
                <a:schemeClr val="dk1"/>
              </a:solidFill>
              <a:latin typeface="Calibri"/>
              <a:ea typeface="Calibri"/>
              <a:cs typeface="Calibri"/>
              <a:sym typeface="Calibri"/>
            </a:endParaRPr>
          </a:p>
        </p:txBody>
      </p:sp>
      <p:sp>
        <p:nvSpPr>
          <p:cNvPr id="379" name="Shape 379"/>
          <p:cNvSpPr txBox="1"/>
          <p:nvPr/>
        </p:nvSpPr>
        <p:spPr>
          <a:xfrm>
            <a:off x="928662" y="4786322"/>
            <a:ext cx="2952328" cy="584774"/>
          </a:xfrm>
          <a:prstGeom prst="rect">
            <a:avLst/>
          </a:prstGeom>
          <a:gradFill>
            <a:gsLst>
              <a:gs pos="0">
                <a:srgbClr val="FFC000"/>
              </a:gs>
              <a:gs pos="17999">
                <a:srgbClr val="FFC000"/>
              </a:gs>
              <a:gs pos="61000">
                <a:srgbClr val="E36C09"/>
              </a:gs>
              <a:gs pos="82001">
                <a:srgbClr val="FFFF00"/>
              </a:gs>
              <a:gs pos="82001">
                <a:srgbClr val="FFC000"/>
              </a:gs>
              <a:gs pos="100000">
                <a:srgbClr val="FFC000"/>
              </a:gs>
            </a:gsLst>
            <a:path path="circle">
              <a:fillToRect/>
            </a:path>
            <a:tileRect/>
          </a:grad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ru-RU" sz="3200" b="1" dirty="0">
                <a:solidFill>
                  <a:schemeClr val="dk1"/>
                </a:solidFill>
                <a:latin typeface="Calibri"/>
                <a:ea typeface="Calibri"/>
                <a:cs typeface="Calibri"/>
                <a:sym typeface="Calibri"/>
              </a:rPr>
              <a:t>П</a:t>
            </a:r>
            <a:r>
              <a:rPr lang="ru-RU" sz="3200" b="1" i="0" u="none" strike="noStrike" cap="none" baseline="0" dirty="0" smtClean="0">
                <a:solidFill>
                  <a:schemeClr val="dk1"/>
                </a:solidFill>
                <a:latin typeface="Calibri"/>
                <a:ea typeface="Calibri"/>
                <a:cs typeface="Calibri"/>
                <a:sym typeface="Calibri"/>
              </a:rPr>
              <a:t>онимание</a:t>
            </a:r>
            <a:endParaRPr lang="ru-RU" sz="3200" b="1" i="0" u="none" strike="noStrike" cap="none" baseline="0" dirty="0">
              <a:solidFill>
                <a:schemeClr val="dk1"/>
              </a:solidFill>
              <a:latin typeface="Calibri"/>
              <a:ea typeface="Calibri"/>
              <a:cs typeface="Calibri"/>
              <a:sym typeface="Calibri"/>
            </a:endParaRPr>
          </a:p>
        </p:txBody>
      </p:sp>
      <p:sp>
        <p:nvSpPr>
          <p:cNvPr id="380" name="Shape 380"/>
          <p:cNvSpPr txBox="1"/>
          <p:nvPr/>
        </p:nvSpPr>
        <p:spPr>
          <a:xfrm>
            <a:off x="1000100" y="1571612"/>
            <a:ext cx="2592287" cy="584774"/>
          </a:xfrm>
          <a:prstGeom prst="rect">
            <a:avLst/>
          </a:prstGeom>
          <a:gradFill>
            <a:gsLst>
              <a:gs pos="0">
                <a:srgbClr val="FFC000"/>
              </a:gs>
              <a:gs pos="17999">
                <a:srgbClr val="FFC000"/>
              </a:gs>
              <a:gs pos="61000">
                <a:srgbClr val="E36C09"/>
              </a:gs>
              <a:gs pos="82001">
                <a:srgbClr val="FFFF00"/>
              </a:gs>
              <a:gs pos="82001">
                <a:srgbClr val="FFC000"/>
              </a:gs>
              <a:gs pos="100000">
                <a:srgbClr val="FFC000"/>
              </a:gs>
            </a:gsLst>
            <a:path path="circle">
              <a:fillToRect/>
            </a:path>
            <a:tileRect/>
          </a:grad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ru-RU" sz="3200" b="1" dirty="0" smtClean="0">
                <a:solidFill>
                  <a:schemeClr val="dk1"/>
                </a:solidFill>
                <a:latin typeface="Calibri"/>
                <a:ea typeface="Calibri"/>
                <a:cs typeface="Calibri"/>
                <a:sym typeface="Calibri"/>
              </a:rPr>
              <a:t>   Д</a:t>
            </a:r>
            <a:r>
              <a:rPr lang="ru-RU" sz="3200" b="1" i="0" u="none" strike="noStrike" cap="none" baseline="0" dirty="0" smtClean="0">
                <a:solidFill>
                  <a:schemeClr val="dk1"/>
                </a:solidFill>
                <a:latin typeface="Calibri"/>
                <a:ea typeface="Calibri"/>
                <a:cs typeface="Calibri"/>
                <a:sym typeface="Calibri"/>
              </a:rPr>
              <a:t>оверие</a:t>
            </a:r>
            <a:endParaRPr lang="ru-RU" sz="3200" b="1" i="0" u="none" strike="noStrike" cap="none" baseline="0" dirty="0">
              <a:solidFill>
                <a:schemeClr val="dk1"/>
              </a:solidFill>
              <a:latin typeface="Calibri"/>
              <a:ea typeface="Calibri"/>
              <a:cs typeface="Calibri"/>
              <a:sym typeface="Calibri"/>
            </a:endParaRPr>
          </a:p>
        </p:txBody>
      </p:sp>
      <p:sp>
        <p:nvSpPr>
          <p:cNvPr id="381" name="Shape 381"/>
          <p:cNvSpPr txBox="1"/>
          <p:nvPr/>
        </p:nvSpPr>
        <p:spPr>
          <a:xfrm>
            <a:off x="4357686" y="3929066"/>
            <a:ext cx="3960440" cy="584774"/>
          </a:xfrm>
          <a:prstGeom prst="rect">
            <a:avLst/>
          </a:prstGeom>
          <a:gradFill>
            <a:gsLst>
              <a:gs pos="0">
                <a:srgbClr val="FFC000"/>
              </a:gs>
              <a:gs pos="17999">
                <a:srgbClr val="FFC000"/>
              </a:gs>
              <a:gs pos="61000">
                <a:srgbClr val="E36C09"/>
              </a:gs>
              <a:gs pos="82001">
                <a:srgbClr val="FFFF00"/>
              </a:gs>
              <a:gs pos="82001">
                <a:srgbClr val="FFC000"/>
              </a:gs>
              <a:gs pos="100000">
                <a:srgbClr val="FFC000"/>
              </a:gs>
            </a:gsLst>
            <a:path path="circle">
              <a:fillToRect/>
            </a:path>
            <a:tileRect/>
          </a:grad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ru-RU" sz="3200" b="1" i="0" u="none" strike="noStrike" cap="none" baseline="0" dirty="0">
                <a:solidFill>
                  <a:schemeClr val="dk1"/>
                </a:solidFill>
                <a:latin typeface="Calibri"/>
                <a:ea typeface="Calibri"/>
                <a:cs typeface="Calibri"/>
                <a:sym typeface="Calibri"/>
              </a:rPr>
              <a:t>Принятие (согласие)</a:t>
            </a:r>
          </a:p>
        </p:txBody>
      </p:sp>
      <p:sp>
        <p:nvSpPr>
          <p:cNvPr id="382" name="Shape 382"/>
          <p:cNvSpPr txBox="1"/>
          <p:nvPr/>
        </p:nvSpPr>
        <p:spPr>
          <a:xfrm>
            <a:off x="3643306" y="2143116"/>
            <a:ext cx="5040559" cy="523219"/>
          </a:xfrm>
          <a:prstGeom prst="rect">
            <a:avLst/>
          </a:prstGeom>
          <a:gradFill>
            <a:gsLst>
              <a:gs pos="0">
                <a:srgbClr val="FFC000"/>
              </a:gs>
              <a:gs pos="17999">
                <a:srgbClr val="FFC000"/>
              </a:gs>
              <a:gs pos="61000">
                <a:srgbClr val="E36C09"/>
              </a:gs>
              <a:gs pos="82001">
                <a:srgbClr val="FFFF00"/>
              </a:gs>
              <a:gs pos="82001">
                <a:srgbClr val="FFC000"/>
              </a:gs>
              <a:gs pos="100000">
                <a:srgbClr val="FFC000"/>
              </a:gs>
            </a:gsLst>
            <a:path path="circle">
              <a:fillToRect/>
            </a:path>
            <a:tileRect/>
          </a:grad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ru-RU" sz="3200" b="1" i="0" u="none" strike="noStrike" cap="none" baseline="0" dirty="0">
                <a:solidFill>
                  <a:schemeClr val="dk1"/>
                </a:solidFill>
                <a:latin typeface="Calibri"/>
                <a:ea typeface="Calibri"/>
                <a:cs typeface="Calibri"/>
                <a:sym typeface="Calibri"/>
              </a:rPr>
              <a:t>Совместная деятельность</a:t>
            </a:r>
          </a:p>
        </p:txBody>
      </p:sp>
      <p:sp>
        <p:nvSpPr>
          <p:cNvPr id="383" name="Shape 383"/>
          <p:cNvSpPr txBox="1"/>
          <p:nvPr/>
        </p:nvSpPr>
        <p:spPr>
          <a:xfrm>
            <a:off x="1000100" y="3000372"/>
            <a:ext cx="4968551" cy="584774"/>
          </a:xfrm>
          <a:prstGeom prst="rect">
            <a:avLst/>
          </a:prstGeom>
          <a:gradFill>
            <a:gsLst>
              <a:gs pos="0">
                <a:srgbClr val="FFC000"/>
              </a:gs>
              <a:gs pos="17999">
                <a:srgbClr val="FFC000"/>
              </a:gs>
              <a:gs pos="61000">
                <a:srgbClr val="E36C09"/>
              </a:gs>
              <a:gs pos="82001">
                <a:srgbClr val="FFFF00"/>
              </a:gs>
              <a:gs pos="82001">
                <a:srgbClr val="FFC000"/>
              </a:gs>
              <a:gs pos="100000">
                <a:srgbClr val="FFC000"/>
              </a:gs>
            </a:gsLst>
            <a:path path="circle">
              <a:fillToRect/>
            </a:path>
            <a:tileRect/>
          </a:grad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ru-RU" sz="3200" b="1" i="0" u="none" strike="noStrike" cap="none" baseline="0" dirty="0">
                <a:solidFill>
                  <a:schemeClr val="dk1"/>
                </a:solidFill>
                <a:latin typeface="Calibri"/>
                <a:ea typeface="Calibri"/>
                <a:cs typeface="Calibri"/>
                <a:sym typeface="Calibri"/>
              </a:rPr>
              <a:t>Партнерские отношения</a:t>
            </a:r>
          </a:p>
        </p:txBody>
      </p:sp>
      <p:pic>
        <p:nvPicPr>
          <p:cNvPr id="14" name="Picture 23" descr="C:\Users\user\Desktop\МиД_презентации_2 класс\Шаги урока ОНЗ\Эталон.gif"/>
          <p:cNvPicPr preferRelativeResize="0">
            <a:picLocks noChangeArrowheads="1"/>
          </p:cNvPicPr>
          <p:nvPr/>
        </p:nvPicPr>
        <p:blipFill rotWithShape="1">
          <a:blip r:embed="rId3" cstate="print">
            <a:extLst>
              <a:ext uri="{28A0092B-C50C-407E-A947-70E740481C1C}">
                <a14:useLocalDpi xmlns="" xmlns:a14="http://schemas.microsoft.com/office/drawing/2010/main" val="0"/>
              </a:ext>
            </a:extLst>
          </a:blip>
          <a:srcRect l="3544" t="2390" r="3230" b="2920"/>
          <a:stretch/>
        </p:blipFill>
        <p:spPr bwMode="auto">
          <a:xfrm>
            <a:off x="-32" y="0"/>
            <a:ext cx="1571636" cy="1428736"/>
          </a:xfrm>
          <a:prstGeom prst="roundRect">
            <a:avLst/>
          </a:prstGeom>
          <a:noFill/>
          <a:ln w="28575">
            <a:solidFill>
              <a:srgbClr val="92D050"/>
            </a:solidFill>
          </a:ln>
          <a:extLst>
            <a:ext uri="{909E8E84-426E-40DD-AFC4-6F175D3DCCD1}">
              <a14:hiddenFill xmlns="" xmlns:a14="http://schemas.microsoft.com/office/drawing/2010/main">
                <a:solidFill>
                  <a:srgbClr val="FFFFFF"/>
                </a:solidFill>
              </a14:hiddenFill>
            </a:ext>
          </a:extLst>
        </p:spPr>
      </p:pic>
      <p:sp>
        <p:nvSpPr>
          <p:cNvPr id="15" name="Прямоугольник 14"/>
          <p:cNvSpPr/>
          <p:nvPr/>
        </p:nvSpPr>
        <p:spPr>
          <a:xfrm>
            <a:off x="1571604" y="357166"/>
            <a:ext cx="7572396" cy="92869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FF0000"/>
                </a:solidFill>
              </a:rPr>
              <a:t>Логика развития партнёрских отношений </a:t>
            </a:r>
            <a:endParaRPr lang="ru-RU" sz="3200" b="1" dirty="0">
              <a:solidFill>
                <a:srgbClr val="FF0000"/>
              </a:solidFill>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p:nvPr/>
        </p:nvSpPr>
        <p:spPr>
          <a:xfrm>
            <a:off x="611561" y="2132856"/>
            <a:ext cx="864095" cy="792087"/>
          </a:xfrm>
          <a:prstGeom prst="ellipse">
            <a:avLst/>
          </a:prstGeom>
          <a:gradFill>
            <a:gsLst>
              <a:gs pos="0">
                <a:srgbClr val="FFE69D"/>
              </a:gs>
              <a:gs pos="50000">
                <a:srgbClr val="FFF0C3"/>
              </a:gs>
              <a:gs pos="100000">
                <a:srgbClr val="FFF8E3"/>
              </a:gs>
            </a:gsLst>
            <a:lin ang="0" scaled="0"/>
          </a:gradFill>
          <a:ln w="9525"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tx2">
                  <a:lumMod val="75000"/>
                </a:schemeClr>
              </a:solidFill>
              <a:latin typeface="Calibri"/>
              <a:ea typeface="Calibri"/>
              <a:cs typeface="Calibri"/>
              <a:sym typeface="Calibri"/>
            </a:endParaRPr>
          </a:p>
        </p:txBody>
      </p:sp>
      <p:sp>
        <p:nvSpPr>
          <p:cNvPr id="175" name="Shape 175"/>
          <p:cNvSpPr txBox="1"/>
          <p:nvPr/>
        </p:nvSpPr>
        <p:spPr>
          <a:xfrm>
            <a:off x="827584" y="2204864"/>
            <a:ext cx="50405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ru-RU" sz="3600" b="1" i="0" u="none" strike="noStrike" cap="none" baseline="0" dirty="0">
                <a:solidFill>
                  <a:schemeClr val="tx2">
                    <a:lumMod val="75000"/>
                  </a:schemeClr>
                </a:solidFill>
                <a:latin typeface="Arial"/>
                <a:ea typeface="Arial"/>
                <a:cs typeface="Arial"/>
                <a:sym typeface="Arial"/>
              </a:rPr>
              <a:t>1</a:t>
            </a:r>
          </a:p>
        </p:txBody>
      </p:sp>
      <p:sp>
        <p:nvSpPr>
          <p:cNvPr id="176" name="Shape 176"/>
          <p:cNvSpPr/>
          <p:nvPr/>
        </p:nvSpPr>
        <p:spPr>
          <a:xfrm>
            <a:off x="611560" y="3212975"/>
            <a:ext cx="864095" cy="792087"/>
          </a:xfrm>
          <a:prstGeom prst="ellipse">
            <a:avLst/>
          </a:prstGeom>
          <a:gradFill>
            <a:gsLst>
              <a:gs pos="0">
                <a:srgbClr val="FFE69D"/>
              </a:gs>
              <a:gs pos="50000">
                <a:srgbClr val="FFF0C3"/>
              </a:gs>
              <a:gs pos="100000">
                <a:srgbClr val="FFF8E3"/>
              </a:gs>
            </a:gsLst>
            <a:lin ang="0" scaled="0"/>
          </a:gradFill>
          <a:ln w="9525"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7" name="Shape 177"/>
          <p:cNvSpPr/>
          <p:nvPr/>
        </p:nvSpPr>
        <p:spPr>
          <a:xfrm>
            <a:off x="611560" y="4221087"/>
            <a:ext cx="864096" cy="792087"/>
          </a:xfrm>
          <a:prstGeom prst="ellipse">
            <a:avLst/>
          </a:prstGeom>
          <a:gradFill>
            <a:gsLst>
              <a:gs pos="0">
                <a:srgbClr val="FFE69D"/>
              </a:gs>
              <a:gs pos="50000">
                <a:srgbClr val="FFF0C3"/>
              </a:gs>
              <a:gs pos="100000">
                <a:srgbClr val="FFF8E3"/>
              </a:gs>
            </a:gsLst>
            <a:lin ang="0" scaled="0"/>
          </a:gradFill>
          <a:ln w="9525"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8" name="Shape 178"/>
          <p:cNvSpPr/>
          <p:nvPr/>
        </p:nvSpPr>
        <p:spPr>
          <a:xfrm>
            <a:off x="611560" y="5229200"/>
            <a:ext cx="864096" cy="792087"/>
          </a:xfrm>
          <a:prstGeom prst="ellipse">
            <a:avLst/>
          </a:prstGeom>
          <a:gradFill>
            <a:gsLst>
              <a:gs pos="0">
                <a:srgbClr val="FFE69D"/>
              </a:gs>
              <a:gs pos="50000">
                <a:srgbClr val="FFF0C3"/>
              </a:gs>
              <a:gs pos="100000">
                <a:srgbClr val="FFF8E3"/>
              </a:gs>
            </a:gsLst>
            <a:lin ang="0" scaled="0"/>
          </a:gradFill>
          <a:ln w="9525"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9" name="Shape 179"/>
          <p:cNvSpPr txBox="1"/>
          <p:nvPr/>
        </p:nvSpPr>
        <p:spPr>
          <a:xfrm>
            <a:off x="827583" y="3212975"/>
            <a:ext cx="50405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ru-RU" sz="3600" b="1" i="0" u="none" strike="noStrike" cap="none" baseline="0" dirty="0">
                <a:solidFill>
                  <a:schemeClr val="tx2">
                    <a:lumMod val="75000"/>
                  </a:schemeClr>
                </a:solidFill>
                <a:latin typeface="Arial"/>
                <a:ea typeface="Arial"/>
                <a:cs typeface="Arial"/>
                <a:sym typeface="Arial"/>
              </a:rPr>
              <a:t>2</a:t>
            </a:r>
          </a:p>
        </p:txBody>
      </p:sp>
      <p:sp>
        <p:nvSpPr>
          <p:cNvPr id="180" name="Shape 180"/>
          <p:cNvSpPr txBox="1"/>
          <p:nvPr/>
        </p:nvSpPr>
        <p:spPr>
          <a:xfrm>
            <a:off x="827583" y="4293096"/>
            <a:ext cx="50405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ru-RU" sz="3600" b="1" i="0" u="none" strike="noStrike" cap="none" baseline="0" dirty="0">
                <a:solidFill>
                  <a:schemeClr val="tx2">
                    <a:lumMod val="75000"/>
                  </a:schemeClr>
                </a:solidFill>
                <a:latin typeface="Arial"/>
                <a:ea typeface="Arial"/>
                <a:cs typeface="Arial"/>
                <a:sym typeface="Arial"/>
              </a:rPr>
              <a:t>3</a:t>
            </a:r>
          </a:p>
        </p:txBody>
      </p:sp>
      <p:sp>
        <p:nvSpPr>
          <p:cNvPr id="181" name="Shape 181"/>
          <p:cNvSpPr txBox="1"/>
          <p:nvPr/>
        </p:nvSpPr>
        <p:spPr>
          <a:xfrm>
            <a:off x="827583" y="5301207"/>
            <a:ext cx="50405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ru-RU" sz="3600" b="1" i="0" u="none" strike="noStrike" cap="none" baseline="0" dirty="0">
                <a:solidFill>
                  <a:schemeClr val="tx2">
                    <a:lumMod val="75000"/>
                  </a:schemeClr>
                </a:solidFill>
                <a:latin typeface="Arial"/>
                <a:ea typeface="Arial"/>
                <a:cs typeface="Arial"/>
                <a:sym typeface="Arial"/>
              </a:rPr>
              <a:t>4</a:t>
            </a:r>
          </a:p>
        </p:txBody>
      </p:sp>
      <p:sp>
        <p:nvSpPr>
          <p:cNvPr id="182" name="Shape 182"/>
          <p:cNvSpPr txBox="1"/>
          <p:nvPr/>
        </p:nvSpPr>
        <p:spPr>
          <a:xfrm>
            <a:off x="1907703" y="1988840"/>
            <a:ext cx="2449983" cy="769441"/>
          </a:xfrm>
          <a:prstGeom prst="rect">
            <a:avLst/>
          </a:prstGeom>
          <a:solidFill>
            <a:schemeClr val="accent6">
              <a:lumMod val="40000"/>
              <a:lumOff val="60000"/>
            </a:schemeClr>
          </a:solidFill>
          <a:ln w="38100" cap="flat" cmpd="sng">
            <a:solidFill>
              <a:schemeClr val="accent6">
                <a:lumMod val="40000"/>
                <a:lumOff val="60000"/>
              </a:schemeClr>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ru-RU" sz="4400" b="1" i="0" u="none" strike="noStrike" cap="none" baseline="0" dirty="0">
                <a:solidFill>
                  <a:schemeClr val="tx2">
                    <a:lumMod val="75000"/>
                  </a:schemeClr>
                </a:solidFill>
                <a:latin typeface="Arial"/>
                <a:ea typeface="Arial"/>
                <a:cs typeface="Arial"/>
                <a:sym typeface="Arial"/>
              </a:rPr>
              <a:t>школа</a:t>
            </a:r>
          </a:p>
        </p:txBody>
      </p:sp>
      <p:sp>
        <p:nvSpPr>
          <p:cNvPr id="183" name="Shape 183"/>
          <p:cNvSpPr txBox="1"/>
          <p:nvPr/>
        </p:nvSpPr>
        <p:spPr>
          <a:xfrm>
            <a:off x="1907703" y="3068959"/>
            <a:ext cx="1897251" cy="769441"/>
          </a:xfrm>
          <a:prstGeom prst="rect">
            <a:avLst/>
          </a:prstGeom>
          <a:solidFill>
            <a:schemeClr val="accent6">
              <a:lumMod val="40000"/>
              <a:lumOff val="60000"/>
            </a:schemeClr>
          </a:solidFill>
          <a:ln w="38100" cap="flat" cmpd="sng">
            <a:solidFill>
              <a:schemeClr val="accent6">
                <a:lumMod val="40000"/>
                <a:lumOff val="60000"/>
              </a:schemeClr>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ru-RU" sz="4400" b="1" i="0" u="none" strike="noStrike" cap="none" baseline="0" dirty="0">
                <a:solidFill>
                  <a:schemeClr val="tx2">
                    <a:lumMod val="75000"/>
                  </a:schemeClr>
                </a:solidFill>
                <a:latin typeface="Arial"/>
                <a:ea typeface="Arial"/>
                <a:cs typeface="Arial"/>
                <a:sym typeface="Arial"/>
              </a:rPr>
              <a:t>семья</a:t>
            </a:r>
          </a:p>
        </p:txBody>
      </p:sp>
      <p:sp>
        <p:nvSpPr>
          <p:cNvPr id="184" name="Shape 184"/>
          <p:cNvSpPr txBox="1"/>
          <p:nvPr/>
        </p:nvSpPr>
        <p:spPr>
          <a:xfrm>
            <a:off x="1907703" y="4149080"/>
            <a:ext cx="1459629" cy="769441"/>
          </a:xfrm>
          <a:prstGeom prst="rect">
            <a:avLst/>
          </a:prstGeom>
          <a:solidFill>
            <a:schemeClr val="accent6">
              <a:lumMod val="40000"/>
              <a:lumOff val="60000"/>
            </a:schemeClr>
          </a:solidFill>
          <a:ln w="38100" cap="flat" cmpd="sng">
            <a:solidFill>
              <a:schemeClr val="accent6">
                <a:lumMod val="40000"/>
                <a:lumOff val="60000"/>
              </a:schemeClr>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ru-RU" sz="4400" b="1" i="0" u="none" strike="noStrike" cap="none" baseline="0" dirty="0">
                <a:solidFill>
                  <a:schemeClr val="tx2">
                    <a:lumMod val="75000"/>
                  </a:schemeClr>
                </a:solidFill>
                <a:latin typeface="Arial"/>
                <a:ea typeface="Arial"/>
                <a:cs typeface="Arial"/>
                <a:sym typeface="Arial"/>
              </a:rPr>
              <a:t>СМИ</a:t>
            </a:r>
          </a:p>
        </p:txBody>
      </p:sp>
      <p:sp>
        <p:nvSpPr>
          <p:cNvPr id="185" name="Shape 185"/>
          <p:cNvSpPr txBox="1"/>
          <p:nvPr/>
        </p:nvSpPr>
        <p:spPr>
          <a:xfrm>
            <a:off x="1835696" y="5301207"/>
            <a:ext cx="1864036" cy="769441"/>
          </a:xfrm>
          <a:prstGeom prst="rect">
            <a:avLst/>
          </a:prstGeom>
          <a:solidFill>
            <a:schemeClr val="accent6">
              <a:lumMod val="40000"/>
              <a:lumOff val="60000"/>
            </a:schemeClr>
          </a:solidFill>
          <a:ln w="38100" cap="flat" cmpd="sng">
            <a:solidFill>
              <a:schemeClr val="accent6">
                <a:lumMod val="40000"/>
                <a:lumOff val="60000"/>
              </a:schemeClr>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ru-RU" sz="4400" b="1" i="0" u="none" strike="noStrike" cap="none" baseline="0" dirty="0">
                <a:solidFill>
                  <a:schemeClr val="tx2">
                    <a:lumMod val="75000"/>
                  </a:schemeClr>
                </a:solidFill>
                <a:latin typeface="Arial"/>
                <a:ea typeface="Arial"/>
                <a:cs typeface="Arial"/>
                <a:sym typeface="Arial"/>
              </a:rPr>
              <a:t>улица</a:t>
            </a:r>
          </a:p>
        </p:txBody>
      </p:sp>
      <p:sp>
        <p:nvSpPr>
          <p:cNvPr id="186" name="Shape 186"/>
          <p:cNvSpPr txBox="1"/>
          <p:nvPr/>
        </p:nvSpPr>
        <p:spPr>
          <a:xfrm>
            <a:off x="4357686" y="2071678"/>
            <a:ext cx="894796"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ru-RU" sz="3200" b="1" i="0" u="none" strike="noStrike" cap="none" baseline="0" dirty="0">
                <a:solidFill>
                  <a:schemeClr val="tx2">
                    <a:lumMod val="75000"/>
                  </a:schemeClr>
                </a:solidFill>
                <a:latin typeface="Calibri"/>
                <a:ea typeface="Calibri"/>
                <a:cs typeface="Calibri"/>
                <a:sym typeface="Calibri"/>
              </a:rPr>
              <a:t>10%</a:t>
            </a:r>
          </a:p>
        </p:txBody>
      </p:sp>
      <p:sp>
        <p:nvSpPr>
          <p:cNvPr id="187" name="Shape 187"/>
          <p:cNvSpPr txBox="1"/>
          <p:nvPr/>
        </p:nvSpPr>
        <p:spPr>
          <a:xfrm>
            <a:off x="4499992" y="3212975"/>
            <a:ext cx="901208"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ru-RU" sz="3200" b="1" i="0" u="none" strike="noStrike" cap="none" baseline="0" dirty="0">
                <a:solidFill>
                  <a:schemeClr val="tx2">
                    <a:lumMod val="75000"/>
                  </a:schemeClr>
                </a:solidFill>
                <a:latin typeface="Calibri"/>
                <a:ea typeface="Calibri"/>
                <a:cs typeface="Calibri"/>
                <a:sym typeface="Calibri"/>
              </a:rPr>
              <a:t>50%</a:t>
            </a:r>
          </a:p>
        </p:txBody>
      </p:sp>
      <p:sp>
        <p:nvSpPr>
          <p:cNvPr id="188" name="Shape 188"/>
          <p:cNvSpPr txBox="1"/>
          <p:nvPr/>
        </p:nvSpPr>
        <p:spPr>
          <a:xfrm>
            <a:off x="4572000" y="4221087"/>
            <a:ext cx="901208"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ru-RU" sz="3200" b="1" i="0" u="none" strike="noStrike" cap="none" baseline="0" dirty="0">
                <a:solidFill>
                  <a:schemeClr val="tx2">
                    <a:lumMod val="75000"/>
                  </a:schemeClr>
                </a:solidFill>
                <a:latin typeface="Calibri"/>
                <a:ea typeface="Calibri"/>
                <a:cs typeface="Calibri"/>
                <a:sym typeface="Calibri"/>
              </a:rPr>
              <a:t>30%</a:t>
            </a:r>
          </a:p>
        </p:txBody>
      </p:sp>
      <p:sp>
        <p:nvSpPr>
          <p:cNvPr id="189" name="Shape 189"/>
          <p:cNvSpPr txBox="1"/>
          <p:nvPr/>
        </p:nvSpPr>
        <p:spPr>
          <a:xfrm>
            <a:off x="4572000" y="5373216"/>
            <a:ext cx="894796"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ru-RU" sz="3200" b="1" i="0" u="none" strike="noStrike" cap="none" baseline="0" dirty="0">
                <a:solidFill>
                  <a:schemeClr val="tx2">
                    <a:lumMod val="75000"/>
                  </a:schemeClr>
                </a:solidFill>
                <a:latin typeface="Calibri"/>
                <a:ea typeface="Calibri"/>
                <a:cs typeface="Calibri"/>
                <a:sym typeface="Calibri"/>
              </a:rPr>
              <a:t>10%</a:t>
            </a:r>
          </a:p>
        </p:txBody>
      </p:sp>
      <p:sp>
        <p:nvSpPr>
          <p:cNvPr id="190" name="Shape 190"/>
          <p:cNvSpPr txBox="1"/>
          <p:nvPr/>
        </p:nvSpPr>
        <p:spPr>
          <a:xfrm>
            <a:off x="971600" y="548679"/>
            <a:ext cx="7407734" cy="584774"/>
          </a:xfrm>
          <a:prstGeom prst="rect">
            <a:avLst/>
          </a:prstGeom>
          <a:solidFill>
            <a:schemeClr val="accent6">
              <a:lumMod val="40000"/>
              <a:lumOff val="60000"/>
            </a:schemeClr>
          </a:solidFill>
          <a:ln w="9525" cap="flat" cmpd="sng">
            <a:solidFill>
              <a:schemeClr val="accent6">
                <a:lumMod val="40000"/>
                <a:lumOff val="60000"/>
              </a:schemeClr>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ru-RU" sz="4000" b="1" i="0" u="none" strike="noStrike" cap="none" baseline="0" dirty="0">
                <a:solidFill>
                  <a:srgbClr val="FF0000"/>
                </a:solidFill>
                <a:latin typeface="Calibri"/>
                <a:ea typeface="Calibri"/>
                <a:cs typeface="Calibri"/>
                <a:sym typeface="Calibri"/>
              </a:rPr>
              <a:t>Данные социологических исследований</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 calcmode="lin" valueType="num">
                                      <p:cBhvr additive="base">
                                        <p:cTn id="7" dur="500" fill="hold"/>
                                        <p:tgtEl>
                                          <p:spTgt spid="1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9">
                                            <p:txEl>
                                              <p:pRg st="0" end="0"/>
                                            </p:txEl>
                                          </p:spTgt>
                                        </p:tgtEl>
                                        <p:attrNameLst>
                                          <p:attrName>style.visibility</p:attrName>
                                        </p:attrNameLst>
                                      </p:cBhvr>
                                      <p:to>
                                        <p:strVal val="visible"/>
                                      </p:to>
                                    </p:set>
                                    <p:anim calcmode="lin" valueType="num">
                                      <p:cBhvr additive="base">
                                        <p:cTn id="11" dur="500" fill="hold"/>
                                        <p:tgtEl>
                                          <p:spTgt spid="18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4">
                                            <p:txEl>
                                              <p:pRg st="0" end="0"/>
                                            </p:txEl>
                                          </p:spTgt>
                                        </p:tgtEl>
                                        <p:attrNameLst>
                                          <p:attrName>style.visibility</p:attrName>
                                        </p:attrNameLst>
                                      </p:cBhvr>
                                      <p:to>
                                        <p:strVal val="visible"/>
                                      </p:to>
                                    </p:set>
                                    <p:anim calcmode="lin" valueType="num">
                                      <p:cBhvr additive="base">
                                        <p:cTn id="17" dur="500" fill="hold"/>
                                        <p:tgtEl>
                                          <p:spTgt spid="18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8">
                                            <p:txEl>
                                              <p:pRg st="0" end="0"/>
                                            </p:txEl>
                                          </p:spTgt>
                                        </p:tgtEl>
                                        <p:attrNameLst>
                                          <p:attrName>style.visibility</p:attrName>
                                        </p:attrNameLst>
                                      </p:cBhvr>
                                      <p:to>
                                        <p:strVal val="visible"/>
                                      </p:to>
                                    </p:set>
                                    <p:anim calcmode="lin" valueType="num">
                                      <p:cBhvr additive="base">
                                        <p:cTn id="21" dur="500" fill="hold"/>
                                        <p:tgtEl>
                                          <p:spTgt spid="18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2">
                                            <p:txEl>
                                              <p:pRg st="0" end="0"/>
                                            </p:txEl>
                                          </p:spTgt>
                                        </p:tgtEl>
                                        <p:attrNameLst>
                                          <p:attrName>style.visibility</p:attrName>
                                        </p:attrNameLst>
                                      </p:cBhvr>
                                      <p:to>
                                        <p:strVal val="visible"/>
                                      </p:to>
                                    </p:set>
                                    <p:anim calcmode="lin" valueType="num">
                                      <p:cBhvr additive="base">
                                        <p:cTn id="27" dur="500" fill="hold"/>
                                        <p:tgtEl>
                                          <p:spTgt spid="18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6">
                                            <p:txEl>
                                              <p:pRg st="0" end="0"/>
                                            </p:txEl>
                                          </p:spTgt>
                                        </p:tgtEl>
                                        <p:attrNameLst>
                                          <p:attrName>style.visibility</p:attrName>
                                        </p:attrNameLst>
                                      </p:cBhvr>
                                      <p:to>
                                        <p:strVal val="visible"/>
                                      </p:to>
                                    </p:set>
                                    <p:anim calcmode="lin" valueType="num">
                                      <p:cBhvr additive="base">
                                        <p:cTn id="31" dur="500" fill="hold"/>
                                        <p:tgtEl>
                                          <p:spTgt spid="18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3">
                                            <p:txEl>
                                              <p:pRg st="0" end="0"/>
                                            </p:txEl>
                                          </p:spTgt>
                                        </p:tgtEl>
                                        <p:attrNameLst>
                                          <p:attrName>style.visibility</p:attrName>
                                        </p:attrNameLst>
                                      </p:cBhvr>
                                      <p:to>
                                        <p:strVal val="visible"/>
                                      </p:to>
                                    </p:set>
                                    <p:anim calcmode="lin" valueType="num">
                                      <p:cBhvr additive="base">
                                        <p:cTn id="37" dur="500" fill="hold"/>
                                        <p:tgtEl>
                                          <p:spTgt spid="18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87">
                                            <p:txEl>
                                              <p:pRg st="0" end="0"/>
                                            </p:txEl>
                                          </p:spTgt>
                                        </p:tgtEl>
                                        <p:attrNameLst>
                                          <p:attrName>style.visibility</p:attrName>
                                        </p:attrNameLst>
                                      </p:cBhvr>
                                      <p:to>
                                        <p:strVal val="visible"/>
                                      </p:to>
                                    </p:set>
                                    <p:anim calcmode="lin" valueType="num">
                                      <p:cBhvr additive="base">
                                        <p:cTn id="41" dur="500" fill="hold"/>
                                        <p:tgtEl>
                                          <p:spTgt spid="18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Shape 378"/>
          <p:cNvSpPr txBox="1"/>
          <p:nvPr/>
        </p:nvSpPr>
        <p:spPr>
          <a:xfrm>
            <a:off x="683568" y="5733255"/>
            <a:ext cx="4104456" cy="584774"/>
          </a:xfrm>
          <a:prstGeom prst="rect">
            <a:avLst/>
          </a:prstGeom>
          <a:gradFill>
            <a:gsLst>
              <a:gs pos="0">
                <a:srgbClr val="FFC000"/>
              </a:gs>
              <a:gs pos="17999">
                <a:srgbClr val="FFC000"/>
              </a:gs>
              <a:gs pos="61000">
                <a:srgbClr val="E36C09"/>
              </a:gs>
              <a:gs pos="82001">
                <a:srgbClr val="FFFF00"/>
              </a:gs>
              <a:gs pos="82001">
                <a:srgbClr val="FFC000"/>
              </a:gs>
              <a:gs pos="100000">
                <a:srgbClr val="FFC000"/>
              </a:gs>
            </a:gsLst>
            <a:path path="circle">
              <a:fillToRect/>
            </a:path>
            <a:tileRect/>
          </a:grad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ru-RU" sz="3200" b="1" dirty="0">
                <a:solidFill>
                  <a:schemeClr val="dk1"/>
                </a:solidFill>
                <a:latin typeface="Calibri"/>
                <a:ea typeface="Calibri"/>
                <a:cs typeface="Calibri"/>
                <a:sym typeface="Calibri"/>
              </a:rPr>
              <a:t>И</a:t>
            </a:r>
            <a:r>
              <a:rPr lang="ru-RU" sz="3200" b="1" i="0" u="none" strike="noStrike" cap="none" baseline="0" dirty="0" smtClean="0">
                <a:solidFill>
                  <a:schemeClr val="dk1"/>
                </a:solidFill>
                <a:latin typeface="Calibri"/>
                <a:ea typeface="Calibri"/>
                <a:cs typeface="Calibri"/>
                <a:sym typeface="Calibri"/>
              </a:rPr>
              <a:t>нформированность</a:t>
            </a:r>
            <a:endParaRPr lang="ru-RU" sz="3200" b="1" i="0" u="none" strike="noStrike" cap="none" baseline="0" dirty="0">
              <a:solidFill>
                <a:schemeClr val="dk1"/>
              </a:solidFill>
              <a:latin typeface="Calibri"/>
              <a:ea typeface="Calibri"/>
              <a:cs typeface="Calibri"/>
              <a:sym typeface="Calibri"/>
            </a:endParaRPr>
          </a:p>
        </p:txBody>
      </p:sp>
      <p:sp>
        <p:nvSpPr>
          <p:cNvPr id="379" name="Shape 379"/>
          <p:cNvSpPr txBox="1"/>
          <p:nvPr/>
        </p:nvSpPr>
        <p:spPr>
          <a:xfrm>
            <a:off x="1643042" y="4786322"/>
            <a:ext cx="2952328" cy="584774"/>
          </a:xfrm>
          <a:prstGeom prst="rect">
            <a:avLst/>
          </a:prstGeom>
          <a:gradFill>
            <a:gsLst>
              <a:gs pos="0">
                <a:srgbClr val="FFC000"/>
              </a:gs>
              <a:gs pos="17999">
                <a:srgbClr val="FFC000"/>
              </a:gs>
              <a:gs pos="61000">
                <a:srgbClr val="E36C09"/>
              </a:gs>
              <a:gs pos="82001">
                <a:srgbClr val="FFFF00"/>
              </a:gs>
              <a:gs pos="82001">
                <a:srgbClr val="FFC000"/>
              </a:gs>
              <a:gs pos="100000">
                <a:srgbClr val="FFC000"/>
              </a:gs>
            </a:gsLst>
            <a:path path="circle">
              <a:fillToRect/>
            </a:path>
            <a:tileRect/>
          </a:grad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ru-RU" sz="3200" b="1" dirty="0">
                <a:solidFill>
                  <a:schemeClr val="dk1"/>
                </a:solidFill>
                <a:latin typeface="Calibri"/>
                <a:ea typeface="Calibri"/>
                <a:cs typeface="Calibri"/>
                <a:sym typeface="Calibri"/>
              </a:rPr>
              <a:t>П</a:t>
            </a:r>
            <a:r>
              <a:rPr lang="ru-RU" sz="3200" b="1" i="0" u="none" strike="noStrike" cap="none" baseline="0" dirty="0" smtClean="0">
                <a:solidFill>
                  <a:schemeClr val="dk1"/>
                </a:solidFill>
                <a:latin typeface="Calibri"/>
                <a:ea typeface="Calibri"/>
                <a:cs typeface="Calibri"/>
                <a:sym typeface="Calibri"/>
              </a:rPr>
              <a:t>онимание</a:t>
            </a:r>
            <a:endParaRPr lang="ru-RU" sz="3200" b="1" i="0" u="none" strike="noStrike" cap="none" baseline="0" dirty="0">
              <a:solidFill>
                <a:schemeClr val="dk1"/>
              </a:solidFill>
              <a:latin typeface="Calibri"/>
              <a:ea typeface="Calibri"/>
              <a:cs typeface="Calibri"/>
              <a:sym typeface="Calibri"/>
            </a:endParaRPr>
          </a:p>
        </p:txBody>
      </p:sp>
      <p:sp>
        <p:nvSpPr>
          <p:cNvPr id="380" name="Shape 380"/>
          <p:cNvSpPr txBox="1"/>
          <p:nvPr/>
        </p:nvSpPr>
        <p:spPr>
          <a:xfrm>
            <a:off x="2500298" y="3857628"/>
            <a:ext cx="2592287" cy="584774"/>
          </a:xfrm>
          <a:prstGeom prst="rect">
            <a:avLst/>
          </a:prstGeom>
          <a:gradFill>
            <a:gsLst>
              <a:gs pos="0">
                <a:srgbClr val="FFC000"/>
              </a:gs>
              <a:gs pos="17999">
                <a:srgbClr val="FFC000"/>
              </a:gs>
              <a:gs pos="61000">
                <a:srgbClr val="E36C09"/>
              </a:gs>
              <a:gs pos="82001">
                <a:srgbClr val="FFFF00"/>
              </a:gs>
              <a:gs pos="82001">
                <a:srgbClr val="FFC000"/>
              </a:gs>
              <a:gs pos="100000">
                <a:srgbClr val="FFC000"/>
              </a:gs>
            </a:gsLst>
            <a:path path="circle">
              <a:fillToRect/>
            </a:path>
            <a:tileRect/>
          </a:grad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ru-RU" sz="3200" b="1" dirty="0" smtClean="0">
                <a:solidFill>
                  <a:schemeClr val="dk1"/>
                </a:solidFill>
                <a:latin typeface="Calibri"/>
                <a:ea typeface="Calibri"/>
                <a:cs typeface="Calibri"/>
                <a:sym typeface="Calibri"/>
              </a:rPr>
              <a:t>   Д</a:t>
            </a:r>
            <a:r>
              <a:rPr lang="ru-RU" sz="3200" b="1" i="0" u="none" strike="noStrike" cap="none" baseline="0" dirty="0" smtClean="0">
                <a:solidFill>
                  <a:schemeClr val="dk1"/>
                </a:solidFill>
                <a:latin typeface="Calibri"/>
                <a:ea typeface="Calibri"/>
                <a:cs typeface="Calibri"/>
                <a:sym typeface="Calibri"/>
              </a:rPr>
              <a:t>оверие</a:t>
            </a:r>
            <a:endParaRPr lang="ru-RU" sz="3200" b="1" i="0" u="none" strike="noStrike" cap="none" baseline="0" dirty="0">
              <a:solidFill>
                <a:schemeClr val="dk1"/>
              </a:solidFill>
              <a:latin typeface="Calibri"/>
              <a:ea typeface="Calibri"/>
              <a:cs typeface="Calibri"/>
              <a:sym typeface="Calibri"/>
            </a:endParaRPr>
          </a:p>
        </p:txBody>
      </p:sp>
      <p:sp>
        <p:nvSpPr>
          <p:cNvPr id="381" name="Shape 381"/>
          <p:cNvSpPr txBox="1"/>
          <p:nvPr/>
        </p:nvSpPr>
        <p:spPr>
          <a:xfrm>
            <a:off x="3071802" y="2857496"/>
            <a:ext cx="3960440" cy="584774"/>
          </a:xfrm>
          <a:prstGeom prst="rect">
            <a:avLst/>
          </a:prstGeom>
          <a:gradFill>
            <a:gsLst>
              <a:gs pos="0">
                <a:srgbClr val="FFC000"/>
              </a:gs>
              <a:gs pos="17999">
                <a:srgbClr val="FFC000"/>
              </a:gs>
              <a:gs pos="61000">
                <a:srgbClr val="E36C09"/>
              </a:gs>
              <a:gs pos="82001">
                <a:srgbClr val="FFFF00"/>
              </a:gs>
              <a:gs pos="82001">
                <a:srgbClr val="FFC000"/>
              </a:gs>
              <a:gs pos="100000">
                <a:srgbClr val="FFC000"/>
              </a:gs>
            </a:gsLst>
            <a:path path="circle">
              <a:fillToRect/>
            </a:path>
            <a:tileRect/>
          </a:grad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ru-RU" sz="3200" b="1" i="0" u="none" strike="noStrike" cap="none" baseline="0" dirty="0">
                <a:solidFill>
                  <a:schemeClr val="dk1"/>
                </a:solidFill>
                <a:latin typeface="Calibri"/>
                <a:ea typeface="Calibri"/>
                <a:cs typeface="Calibri"/>
                <a:sym typeface="Calibri"/>
              </a:rPr>
              <a:t>Принятие (согласие)</a:t>
            </a:r>
          </a:p>
        </p:txBody>
      </p:sp>
      <p:sp>
        <p:nvSpPr>
          <p:cNvPr id="382" name="Shape 382"/>
          <p:cNvSpPr txBox="1"/>
          <p:nvPr/>
        </p:nvSpPr>
        <p:spPr>
          <a:xfrm>
            <a:off x="3491880" y="1916832"/>
            <a:ext cx="5040559" cy="523219"/>
          </a:xfrm>
          <a:prstGeom prst="rect">
            <a:avLst/>
          </a:prstGeom>
          <a:gradFill>
            <a:gsLst>
              <a:gs pos="0">
                <a:srgbClr val="FFC000"/>
              </a:gs>
              <a:gs pos="17999">
                <a:srgbClr val="FFC000"/>
              </a:gs>
              <a:gs pos="61000">
                <a:srgbClr val="E36C09"/>
              </a:gs>
              <a:gs pos="82001">
                <a:srgbClr val="FFFF00"/>
              </a:gs>
              <a:gs pos="82001">
                <a:srgbClr val="FFC000"/>
              </a:gs>
              <a:gs pos="100000">
                <a:srgbClr val="FFC000"/>
              </a:gs>
            </a:gsLst>
            <a:path path="circle">
              <a:fillToRect/>
            </a:path>
            <a:tileRect/>
          </a:grad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ru-RU" sz="3200" b="1" i="0" u="none" strike="noStrike" cap="none" baseline="0" dirty="0">
                <a:solidFill>
                  <a:schemeClr val="dk1"/>
                </a:solidFill>
                <a:latin typeface="Calibri"/>
                <a:ea typeface="Calibri"/>
                <a:cs typeface="Calibri"/>
                <a:sym typeface="Calibri"/>
              </a:rPr>
              <a:t>Совместная деятельность</a:t>
            </a:r>
          </a:p>
        </p:txBody>
      </p:sp>
      <p:sp>
        <p:nvSpPr>
          <p:cNvPr id="383" name="Shape 383"/>
          <p:cNvSpPr txBox="1"/>
          <p:nvPr/>
        </p:nvSpPr>
        <p:spPr>
          <a:xfrm>
            <a:off x="3707903" y="1052736"/>
            <a:ext cx="4968551" cy="584774"/>
          </a:xfrm>
          <a:prstGeom prst="rect">
            <a:avLst/>
          </a:prstGeom>
          <a:gradFill>
            <a:gsLst>
              <a:gs pos="0">
                <a:srgbClr val="FFC000"/>
              </a:gs>
              <a:gs pos="17999">
                <a:srgbClr val="FFC000"/>
              </a:gs>
              <a:gs pos="61000">
                <a:srgbClr val="E36C09"/>
              </a:gs>
              <a:gs pos="82001">
                <a:srgbClr val="FFFF00"/>
              </a:gs>
              <a:gs pos="82001">
                <a:srgbClr val="FFC000"/>
              </a:gs>
              <a:gs pos="100000">
                <a:srgbClr val="FFC000"/>
              </a:gs>
            </a:gsLst>
            <a:path path="circle">
              <a:fillToRect/>
            </a:path>
            <a:tileRect/>
          </a:grad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ru-RU" sz="3200" b="1" i="0" u="none" strike="noStrike" cap="none" baseline="0" dirty="0">
                <a:solidFill>
                  <a:schemeClr val="dk1"/>
                </a:solidFill>
                <a:latin typeface="Calibri"/>
                <a:ea typeface="Calibri"/>
                <a:cs typeface="Calibri"/>
                <a:sym typeface="Calibri"/>
              </a:rPr>
              <a:t>Партнерские отношения</a:t>
            </a:r>
          </a:p>
        </p:txBody>
      </p:sp>
      <p:sp>
        <p:nvSpPr>
          <p:cNvPr id="384" name="Shape 384"/>
          <p:cNvSpPr/>
          <p:nvPr/>
        </p:nvSpPr>
        <p:spPr>
          <a:xfrm>
            <a:off x="2987824" y="5301207"/>
            <a:ext cx="432047" cy="360040"/>
          </a:xfrm>
          <a:prstGeom prst="upArrow">
            <a:avLst>
              <a:gd name="adj1" fmla="val 50000"/>
              <a:gd name="adj2" fmla="val 50000"/>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85" name="Shape 385"/>
          <p:cNvSpPr/>
          <p:nvPr/>
        </p:nvSpPr>
        <p:spPr>
          <a:xfrm>
            <a:off x="3214678" y="4500570"/>
            <a:ext cx="432047" cy="360040"/>
          </a:xfrm>
          <a:prstGeom prst="upArrow">
            <a:avLst>
              <a:gd name="adj1" fmla="val 50000"/>
              <a:gd name="adj2" fmla="val 50000"/>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86" name="Shape 386"/>
          <p:cNvSpPr/>
          <p:nvPr/>
        </p:nvSpPr>
        <p:spPr>
          <a:xfrm>
            <a:off x="3786183" y="3429000"/>
            <a:ext cx="428628" cy="431478"/>
          </a:xfrm>
          <a:prstGeom prst="upArrow">
            <a:avLst>
              <a:gd name="adj1" fmla="val 50000"/>
              <a:gd name="adj2" fmla="val 50000"/>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87" name="Shape 387"/>
          <p:cNvSpPr/>
          <p:nvPr/>
        </p:nvSpPr>
        <p:spPr>
          <a:xfrm>
            <a:off x="5796135" y="1556791"/>
            <a:ext cx="432047" cy="360040"/>
          </a:xfrm>
          <a:prstGeom prst="upArrow">
            <a:avLst>
              <a:gd name="adj1" fmla="val 50000"/>
              <a:gd name="adj2" fmla="val 50000"/>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88" name="Shape 388"/>
          <p:cNvSpPr/>
          <p:nvPr/>
        </p:nvSpPr>
        <p:spPr>
          <a:xfrm>
            <a:off x="4932039" y="2420888"/>
            <a:ext cx="432047" cy="360040"/>
          </a:xfrm>
          <a:prstGeom prst="upArrow">
            <a:avLst>
              <a:gd name="adj1" fmla="val 50000"/>
              <a:gd name="adj2" fmla="val 50000"/>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4" name="Прямоугольник 13"/>
          <p:cNvSpPr/>
          <p:nvPr/>
        </p:nvSpPr>
        <p:spPr>
          <a:xfrm>
            <a:off x="1571604" y="-24"/>
            <a:ext cx="7572396" cy="92869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FF0000"/>
                </a:solidFill>
              </a:rPr>
              <a:t>Логика развития партнёрских отношений </a:t>
            </a:r>
            <a:endParaRPr lang="ru-RU" sz="3200" b="1" dirty="0">
              <a:solidFill>
                <a:srgbClr val="FF0000"/>
              </a:solidFill>
            </a:endParaRPr>
          </a:p>
        </p:txBody>
      </p:sp>
      <p:pic>
        <p:nvPicPr>
          <p:cNvPr id="15" name="Picture 25" descr="C:\Users\user\Desktop\МиД_презентации_2 класс\Шаги урока ОНЗ\Реализация.gif"/>
          <p:cNvPicPr preferRelativeResize="0">
            <a:picLocks noChangeArrowheads="1"/>
          </p:cNvPicPr>
          <p:nvPr/>
        </p:nvPicPr>
        <p:blipFill rotWithShape="1">
          <a:blip r:embed="rId3" cstate="print">
            <a:extLst>
              <a:ext uri="{28A0092B-C50C-407E-A947-70E740481C1C}">
                <a14:useLocalDpi xmlns="" xmlns:a14="http://schemas.microsoft.com/office/drawing/2010/main" val="0"/>
              </a:ext>
            </a:extLst>
          </a:blip>
          <a:srcRect l="1798" t="2136" r="2809" b="2491"/>
          <a:stretch/>
        </p:blipFill>
        <p:spPr bwMode="auto">
          <a:xfrm>
            <a:off x="71406" y="142852"/>
            <a:ext cx="1428760" cy="1428760"/>
          </a:xfrm>
          <a:prstGeom prst="roundRect">
            <a:avLst/>
          </a:prstGeom>
          <a:noFill/>
          <a:ln w="28575">
            <a:solidFill>
              <a:srgbClr val="92D050"/>
            </a:solidFill>
          </a:ln>
          <a:extLst>
            <a:ext uri="{909E8E84-426E-40DD-AFC4-6F175D3DCCD1}">
              <a14:hiddenFill xmlns=""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5" name="Shape 435"/>
          <p:cNvPicPr preferRelativeResize="0"/>
          <p:nvPr/>
        </p:nvPicPr>
        <p:blipFill>
          <a:blip r:embed="rId3" cstate="print">
            <a:alphaModFix/>
          </a:blip>
          <a:stretch>
            <a:fillRect/>
          </a:stretch>
        </p:blipFill>
        <p:spPr>
          <a:xfrm>
            <a:off x="4929190" y="4214818"/>
            <a:ext cx="3819026" cy="2232248"/>
          </a:xfrm>
          <a:prstGeom prst="rect">
            <a:avLst/>
          </a:prstGeom>
          <a:noFill/>
          <a:ln>
            <a:noFill/>
          </a:ln>
        </p:spPr>
      </p:pic>
      <p:pic>
        <p:nvPicPr>
          <p:cNvPr id="4" name="Picture 24" descr="C:\Users\user\Desktop\МиД_презентации_2 класс\Шаги урока ОНЗ\Первичное-закрепление.gif"/>
          <p:cNvPicPr preferRelativeResize="0">
            <a:picLocks noChangeArrowheads="1"/>
          </p:cNvPicPr>
          <p:nvPr/>
        </p:nvPicPr>
        <p:blipFill rotWithShape="1">
          <a:blip r:embed="rId4" cstate="print">
            <a:extLst>
              <a:ext uri="{28A0092B-C50C-407E-A947-70E740481C1C}">
                <a14:useLocalDpi xmlns="" xmlns:a14="http://schemas.microsoft.com/office/drawing/2010/main" val="0"/>
              </a:ext>
            </a:extLst>
          </a:blip>
          <a:srcRect l="2955" t="2920" r="2638" b="2390"/>
          <a:stretch/>
        </p:blipFill>
        <p:spPr bwMode="auto">
          <a:xfrm>
            <a:off x="214282" y="285728"/>
            <a:ext cx="1500198" cy="1428760"/>
          </a:xfrm>
          <a:prstGeom prst="roundRect">
            <a:avLst/>
          </a:prstGeom>
          <a:noFill/>
          <a:ln w="28575">
            <a:solidFill>
              <a:srgbClr val="92D050"/>
            </a:solidFill>
          </a:ln>
          <a:extLst>
            <a:ext uri="{909E8E84-426E-40DD-AFC4-6F175D3DCCD1}">
              <a14:hiddenFill xmlns="" xmlns:a14="http://schemas.microsoft.com/office/drawing/2010/main">
                <a:solidFill>
                  <a:srgbClr val="FFFFFF"/>
                </a:solidFill>
              </a14:hiddenFill>
            </a:ext>
          </a:extLst>
        </p:spPr>
      </p:pic>
      <p:sp>
        <p:nvSpPr>
          <p:cNvPr id="5" name="Скругленный прямоугольник 4"/>
          <p:cNvSpPr/>
          <p:nvPr/>
        </p:nvSpPr>
        <p:spPr>
          <a:xfrm>
            <a:off x="1785918" y="285728"/>
            <a:ext cx="7000924" cy="392909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2">
                    <a:lumMod val="75000"/>
                  </a:schemeClr>
                </a:solidFill>
              </a:rPr>
              <a:t>Наибольшие права на определение того, что больше нужно ребенку, </a:t>
            </a:r>
          </a:p>
          <a:p>
            <a:pPr algn="ctr"/>
            <a:r>
              <a:rPr lang="ru-RU" sz="4000" b="1" dirty="0" smtClean="0">
                <a:solidFill>
                  <a:schemeClr val="tx2">
                    <a:lumMod val="75000"/>
                  </a:schemeClr>
                </a:solidFill>
              </a:rPr>
              <a:t>всё-таки у его </a:t>
            </a:r>
            <a:r>
              <a:rPr lang="ru-RU" sz="4000" b="1" dirty="0" smtClean="0">
                <a:solidFill>
                  <a:srgbClr val="FF0000"/>
                </a:solidFill>
              </a:rPr>
              <a:t>семьи</a:t>
            </a:r>
            <a:endParaRPr lang="ru-RU" sz="4000" b="1" dirty="0">
              <a:solidFill>
                <a:srgbClr val="FF0000"/>
              </a:solidFill>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Рисунок 27"/>
          <p:cNvPicPr>
            <a:picLocks noChangeAspect="1" noChangeArrowheads="1"/>
          </p:cNvPicPr>
          <p:nvPr/>
        </p:nvPicPr>
        <p:blipFill>
          <a:blip r:embed="rId2" cstate="print"/>
          <a:srcRect t="6883" b="4871"/>
          <a:stretch>
            <a:fillRect/>
          </a:stretch>
        </p:blipFill>
        <p:spPr bwMode="auto">
          <a:xfrm>
            <a:off x="0" y="0"/>
            <a:ext cx="9144000" cy="6877050"/>
          </a:xfrm>
          <a:prstGeom prst="rect">
            <a:avLst/>
          </a:prstGeom>
          <a:noFill/>
          <a:ln w="9525">
            <a:noFill/>
            <a:miter lim="800000"/>
            <a:headEnd/>
            <a:tailEnd/>
          </a:ln>
        </p:spPr>
      </p:pic>
      <p:pic>
        <p:nvPicPr>
          <p:cNvPr id="61443" name="Picture 6" descr="C:\Users\user\Desktop\МиД_презентации_2 класс\Шаги урока ОНЗ\Рамка.gif"/>
          <p:cNvPicPr>
            <a:picLocks noChangeAspect="1" noChangeArrowheads="1"/>
          </p:cNvPicPr>
          <p:nvPr/>
        </p:nvPicPr>
        <p:blipFill>
          <a:blip r:embed="rId3" cstate="print"/>
          <a:srcRect/>
          <a:stretch>
            <a:fillRect/>
          </a:stretch>
        </p:blipFill>
        <p:spPr bwMode="auto">
          <a:xfrm>
            <a:off x="7938" y="0"/>
            <a:ext cx="9136062" cy="6877050"/>
          </a:xfrm>
          <a:prstGeom prst="rect">
            <a:avLst/>
          </a:prstGeom>
          <a:noFill/>
          <a:ln w="9525">
            <a:noFill/>
            <a:miter lim="800000"/>
            <a:headEnd/>
            <a:tailEnd/>
          </a:ln>
        </p:spPr>
      </p:pic>
      <p:pic>
        <p:nvPicPr>
          <p:cNvPr id="61446" name="Изображение 14"/>
          <p:cNvPicPr>
            <a:picLocks noChangeAspect="1"/>
          </p:cNvPicPr>
          <p:nvPr/>
        </p:nvPicPr>
        <p:blipFill>
          <a:blip r:embed="rId4" cstate="print"/>
          <a:srcRect/>
          <a:stretch>
            <a:fillRect/>
          </a:stretch>
        </p:blipFill>
        <p:spPr bwMode="auto">
          <a:xfrm>
            <a:off x="2843808" y="2780928"/>
            <a:ext cx="5646737" cy="3165475"/>
          </a:xfrm>
          <a:prstGeom prst="rect">
            <a:avLst/>
          </a:prstGeom>
          <a:noFill/>
          <a:ln w="9525">
            <a:noFill/>
            <a:miter lim="800000"/>
            <a:headEnd/>
            <a:tailEnd/>
          </a:ln>
        </p:spPr>
      </p:pic>
      <p:grpSp>
        <p:nvGrpSpPr>
          <p:cNvPr id="2" name="Группа 1"/>
          <p:cNvGrpSpPr>
            <a:grpSpLocks/>
          </p:cNvGrpSpPr>
          <p:nvPr/>
        </p:nvGrpSpPr>
        <p:grpSpPr bwMode="auto">
          <a:xfrm>
            <a:off x="1547813" y="404813"/>
            <a:ext cx="5832475" cy="1036637"/>
            <a:chOff x="1692275" y="736600"/>
            <a:chExt cx="5832475" cy="1036638"/>
          </a:xfrm>
        </p:grpSpPr>
        <p:sp>
          <p:nvSpPr>
            <p:cNvPr id="7" name="Скругленный прямоугольник 6"/>
            <p:cNvSpPr/>
            <p:nvPr/>
          </p:nvSpPr>
          <p:spPr>
            <a:xfrm>
              <a:off x="1692275" y="736600"/>
              <a:ext cx="5832475" cy="10366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61454" name="Изображение 1"/>
            <p:cNvPicPr>
              <a:picLocks noChangeAspect="1"/>
            </p:cNvPicPr>
            <p:nvPr/>
          </p:nvPicPr>
          <p:blipFill>
            <a:blip r:embed="rId5" cstate="print"/>
            <a:srcRect/>
            <a:stretch>
              <a:fillRect/>
            </a:stretch>
          </p:blipFill>
          <p:spPr bwMode="auto">
            <a:xfrm>
              <a:off x="1835150" y="981075"/>
              <a:ext cx="5557838" cy="417513"/>
            </a:xfrm>
            <a:prstGeom prst="rect">
              <a:avLst/>
            </a:prstGeom>
            <a:noFill/>
            <a:ln w="9525">
              <a:noFill/>
              <a:miter lim="800000"/>
              <a:headEnd/>
              <a:tailEnd/>
            </a:ln>
          </p:spPr>
        </p:pic>
      </p:grpSp>
      <p:sp>
        <p:nvSpPr>
          <p:cNvPr id="11" name="Прямоугольник 10"/>
          <p:cNvSpPr/>
          <p:nvPr/>
        </p:nvSpPr>
        <p:spPr>
          <a:xfrm>
            <a:off x="539552" y="4293096"/>
            <a:ext cx="3276600" cy="863600"/>
          </a:xfrm>
          <a:prstGeom prst="rect">
            <a:avLst/>
          </a:prstGeom>
          <a:noFill/>
          <a:ln w="25400" cap="flat" cmpd="sng" algn="ctr">
            <a:noFill/>
            <a:prstDash val="solid"/>
          </a:ln>
          <a:effectLst/>
        </p:spPr>
        <p:txBody>
          <a:bodyPr anchor="ctr"/>
          <a:lstStyle/>
          <a:p>
            <a:pPr algn="ctr" fontAlgn="auto">
              <a:spcBef>
                <a:spcPts val="0"/>
              </a:spcBef>
              <a:spcAft>
                <a:spcPts val="0"/>
              </a:spcAft>
              <a:defRPr/>
            </a:pPr>
            <a:r>
              <a:rPr lang="ru-RU" sz="2400" b="1" kern="0" dirty="0">
                <a:solidFill>
                  <a:srgbClr val="0070C0"/>
                </a:solidFill>
                <a:latin typeface="Times New Roman" pitchFamily="18" charset="0"/>
                <a:cs typeface="Times New Roman" pitchFamily="18" charset="0"/>
              </a:rPr>
              <a:t>Запомнил название</a:t>
            </a:r>
          </a:p>
        </p:txBody>
      </p:sp>
      <p:sp>
        <p:nvSpPr>
          <p:cNvPr id="12" name="Прямоугольник 11"/>
          <p:cNvSpPr/>
          <p:nvPr/>
        </p:nvSpPr>
        <p:spPr>
          <a:xfrm>
            <a:off x="3275856" y="2708920"/>
            <a:ext cx="3330575" cy="863600"/>
          </a:xfrm>
          <a:prstGeom prst="rect">
            <a:avLst/>
          </a:prstGeom>
          <a:noFill/>
          <a:ln w="25400" cap="flat" cmpd="sng" algn="ctr">
            <a:noFill/>
            <a:prstDash val="solid"/>
          </a:ln>
          <a:effectLst/>
        </p:spPr>
        <p:txBody>
          <a:bodyPr anchor="ctr"/>
          <a:lstStyle/>
          <a:p>
            <a:pPr marL="176213" fontAlgn="auto">
              <a:spcBef>
                <a:spcPts val="0"/>
              </a:spcBef>
              <a:spcAft>
                <a:spcPts val="0"/>
              </a:spcAft>
              <a:defRPr/>
            </a:pPr>
            <a:r>
              <a:rPr lang="ru-RU" sz="2400" b="1" kern="0" dirty="0">
                <a:solidFill>
                  <a:srgbClr val="0070C0"/>
                </a:solidFill>
                <a:latin typeface="Times New Roman" pitchFamily="18" charset="0"/>
                <a:cs typeface="Times New Roman" pitchFamily="18" charset="0"/>
              </a:rPr>
              <a:t>Понял, нет ошибок </a:t>
            </a:r>
          </a:p>
        </p:txBody>
      </p:sp>
      <p:sp>
        <p:nvSpPr>
          <p:cNvPr id="13" name="Прямоугольник 12"/>
          <p:cNvSpPr/>
          <p:nvPr/>
        </p:nvSpPr>
        <p:spPr>
          <a:xfrm>
            <a:off x="1979712" y="3429000"/>
            <a:ext cx="3276600" cy="863600"/>
          </a:xfrm>
          <a:prstGeom prst="rect">
            <a:avLst/>
          </a:prstGeom>
          <a:noFill/>
          <a:ln w="25400" cap="flat" cmpd="sng" algn="ctr">
            <a:noFill/>
            <a:prstDash val="solid"/>
          </a:ln>
          <a:effectLst/>
        </p:spPr>
        <p:txBody>
          <a:bodyPr anchor="ctr"/>
          <a:lstStyle/>
          <a:p>
            <a:pPr algn="ctr" fontAlgn="auto">
              <a:spcBef>
                <a:spcPts val="0"/>
              </a:spcBef>
              <a:spcAft>
                <a:spcPts val="0"/>
              </a:spcAft>
              <a:defRPr/>
            </a:pPr>
            <a:r>
              <a:rPr lang="ru-RU" sz="2400" b="1" kern="0" dirty="0">
                <a:solidFill>
                  <a:srgbClr val="0070C0"/>
                </a:solidFill>
                <a:latin typeface="Times New Roman" pitchFamily="18" charset="0"/>
                <a:cs typeface="Times New Roman" pitchFamily="18" charset="0"/>
              </a:rPr>
              <a:t>Остались вопросы, </a:t>
            </a:r>
          </a:p>
          <a:p>
            <a:pPr algn="ctr" fontAlgn="auto">
              <a:spcBef>
                <a:spcPts val="0"/>
              </a:spcBef>
              <a:spcAft>
                <a:spcPts val="0"/>
              </a:spcAft>
              <a:defRPr/>
            </a:pPr>
            <a:r>
              <a:rPr lang="ru-RU" sz="2400" b="1" kern="0" dirty="0">
                <a:solidFill>
                  <a:srgbClr val="0070C0"/>
                </a:solidFill>
                <a:latin typeface="Times New Roman" pitchFamily="18" charset="0"/>
                <a:cs typeface="Times New Roman" pitchFamily="18" charset="0"/>
              </a:rPr>
              <a:t>были ошибки</a:t>
            </a:r>
          </a:p>
        </p:txBody>
      </p:sp>
      <p:sp>
        <p:nvSpPr>
          <p:cNvPr id="14" name="Прямоугольник 13"/>
          <p:cNvSpPr/>
          <p:nvPr/>
        </p:nvSpPr>
        <p:spPr>
          <a:xfrm>
            <a:off x="4849813" y="1628775"/>
            <a:ext cx="3582987" cy="1217613"/>
          </a:xfrm>
          <a:prstGeom prst="rect">
            <a:avLst/>
          </a:prstGeom>
          <a:noFill/>
          <a:ln w="25400" cap="flat" cmpd="sng" algn="ctr">
            <a:noFill/>
            <a:prstDash val="solid"/>
          </a:ln>
          <a:effectLst/>
        </p:spPr>
        <p:txBody>
          <a:bodyPr anchor="ctr"/>
          <a:lstStyle/>
          <a:p>
            <a:pPr fontAlgn="auto">
              <a:spcBef>
                <a:spcPts val="0"/>
              </a:spcBef>
              <a:spcAft>
                <a:spcPts val="0"/>
              </a:spcAft>
              <a:defRPr/>
            </a:pPr>
            <a:r>
              <a:rPr lang="ru-RU" sz="2400" b="1" kern="0" dirty="0">
                <a:solidFill>
                  <a:srgbClr val="0070C0"/>
                </a:solidFill>
                <a:latin typeface="Times New Roman" pitchFamily="18" charset="0"/>
                <a:cs typeface="Times New Roman" pitchFamily="18" charset="0"/>
              </a:rPr>
              <a:t>Понял, нет ошибок, могу рассказать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Shape 457"/>
          <p:cNvPicPr preferRelativeResize="0"/>
          <p:nvPr/>
        </p:nvPicPr>
        <p:blipFill>
          <a:blip r:embed="rId3" cstate="print">
            <a:alphaModFix/>
          </a:blip>
          <a:stretch>
            <a:fillRect/>
          </a:stretch>
        </p:blipFill>
        <p:spPr>
          <a:xfrm>
            <a:off x="395536" y="332656"/>
            <a:ext cx="8311519" cy="5832648"/>
          </a:xfrm>
          <a:prstGeom prst="rect">
            <a:avLst/>
          </a:prstGeom>
          <a:noFill/>
          <a:ln>
            <a:noFill/>
          </a:ln>
        </p:spPr>
      </p:pic>
      <p:sp>
        <p:nvSpPr>
          <p:cNvPr id="458" name="Shape 458"/>
          <p:cNvSpPr txBox="1"/>
          <p:nvPr/>
        </p:nvSpPr>
        <p:spPr>
          <a:xfrm rot="-739993">
            <a:off x="1263178" y="1025840"/>
            <a:ext cx="3528391" cy="378565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ru-RU" sz="2400" b="0" i="0" u="none" strike="noStrike" cap="none" baseline="0">
                <a:solidFill>
                  <a:schemeClr val="dk1"/>
                </a:solidFill>
                <a:latin typeface="Calibri"/>
                <a:ea typeface="Calibri"/>
                <a:cs typeface="Calibri"/>
                <a:sym typeface="Calibri"/>
              </a:rPr>
              <a:t>Говорят,  жизнь каждого можно и измерять количеством запоминающихся событий. Пусть каждый день будет у вас запоминающимся событием и наполнен радостью общения с детьми.</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02"/>
          <p:cNvPicPr preferRelativeResize="0"/>
          <p:nvPr/>
        </p:nvPicPr>
        <p:blipFill>
          <a:blip r:embed="rId2" cstate="print">
            <a:alphaModFix/>
          </a:blip>
          <a:stretch>
            <a:fillRect/>
          </a:stretch>
        </p:blipFill>
        <p:spPr>
          <a:xfrm>
            <a:off x="5076055" y="3717032"/>
            <a:ext cx="3600401" cy="2160240"/>
          </a:xfrm>
          <a:prstGeom prst="rect">
            <a:avLst/>
          </a:prstGeom>
          <a:noFill/>
          <a:ln>
            <a:solidFill>
              <a:schemeClr val="bg1"/>
            </a:solidFill>
          </a:ln>
        </p:spPr>
      </p:pic>
      <p:sp>
        <p:nvSpPr>
          <p:cNvPr id="5" name="Заголовок 4"/>
          <p:cNvSpPr>
            <a:spLocks noGrp="1"/>
          </p:cNvSpPr>
          <p:nvPr>
            <p:ph type="title"/>
          </p:nvPr>
        </p:nvSpPr>
        <p:spPr>
          <a:xfrm>
            <a:off x="428596" y="285728"/>
            <a:ext cx="8229600" cy="3368676"/>
          </a:xfrm>
        </p:spPr>
        <p:txBody>
          <a:bodyPr>
            <a:noAutofit/>
          </a:bodyPr>
          <a:lstStyle/>
          <a:p>
            <a:r>
              <a:rPr lang="ru-RU" sz="3200" b="1" dirty="0" smtClean="0">
                <a:solidFill>
                  <a:srgbClr val="FF0000"/>
                </a:solidFill>
              </a:rPr>
              <a:t>Миссия школы</a:t>
            </a:r>
            <a:r>
              <a:rPr lang="ru-RU" sz="3200" dirty="0" smtClean="0"/>
              <a:t>, </a:t>
            </a:r>
            <a:r>
              <a:rPr lang="ru-RU" sz="3200" dirty="0" smtClean="0">
                <a:solidFill>
                  <a:schemeClr val="tx2">
                    <a:lumMod val="75000"/>
                  </a:schemeClr>
                </a:solidFill>
              </a:rPr>
              <a:t>её назначение – с учетом интересов общества и государства </a:t>
            </a:r>
            <a:r>
              <a:rPr lang="ru-RU" sz="3200" dirty="0" smtClean="0"/>
              <a:t>– </a:t>
            </a:r>
            <a:r>
              <a:rPr lang="ru-RU" sz="3200" b="1" dirty="0" smtClean="0">
                <a:solidFill>
                  <a:srgbClr val="FF0000"/>
                </a:solidFill>
              </a:rPr>
              <a:t>помочь семье </a:t>
            </a:r>
            <a:r>
              <a:rPr lang="ru-RU" sz="3200" dirty="0" smtClean="0">
                <a:solidFill>
                  <a:schemeClr val="tx2">
                    <a:lumMod val="75000"/>
                  </a:schemeClr>
                </a:solidFill>
              </a:rPr>
              <a:t>сформировать у ребенка те качества, которые помогут ему быть успешным в жизни, быть полезным обществу и государству.</a:t>
            </a:r>
            <a:endParaRPr lang="ru-RU" sz="3200" dirty="0">
              <a:solidFill>
                <a:schemeClr val="tx2">
                  <a:lumMod val="75000"/>
                </a:schemeClr>
              </a:solidFill>
            </a:endParaRPr>
          </a:p>
        </p:txBody>
      </p:sp>
      <p:sp>
        <p:nvSpPr>
          <p:cNvPr id="11" name="Shape 203"/>
          <p:cNvSpPr txBox="1">
            <a:spLocks noGrp="1"/>
          </p:cNvSpPr>
          <p:nvPr>
            <p:ph type="subTitle" idx="4294967295"/>
          </p:nvPr>
        </p:nvSpPr>
        <p:spPr>
          <a:xfrm>
            <a:off x="1214414" y="4071942"/>
            <a:ext cx="2928938" cy="928687"/>
          </a:xfrm>
          <a:prstGeom prst="rect">
            <a:avLst/>
          </a:prstGeom>
          <a:solidFill>
            <a:schemeClr val="accent6">
              <a:lumMod val="40000"/>
              <a:lumOff val="60000"/>
            </a:schemeClr>
          </a:solidFill>
          <a:ln w="38100" cap="flat" cmpd="sng">
            <a:no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ru-RU" sz="4400" b="1" dirty="0" smtClean="0">
                <a:solidFill>
                  <a:srgbClr val="FF0000"/>
                </a:solidFill>
                <a:latin typeface="Arial"/>
                <a:ea typeface="Arial"/>
                <a:cs typeface="Arial"/>
                <a:sym typeface="Arial"/>
              </a:rPr>
              <a:t>К</a:t>
            </a:r>
            <a:r>
              <a:rPr lang="ru-RU" sz="4400" b="1" i="0" u="none" strike="noStrike" cap="none" baseline="0" dirty="0" smtClean="0">
                <a:solidFill>
                  <a:srgbClr val="FF0000"/>
                </a:solidFill>
                <a:latin typeface="Arial"/>
                <a:ea typeface="Arial"/>
                <a:cs typeface="Arial"/>
                <a:sym typeface="Arial"/>
              </a:rPr>
              <a:t>АК</a:t>
            </a:r>
            <a:r>
              <a:rPr lang="ru-RU" sz="4400" b="1" i="0" u="none" strike="noStrike" cap="none" baseline="0" dirty="0">
                <a:solidFill>
                  <a:srgbClr val="FF0000"/>
                </a:solidFill>
                <a:latin typeface="Arial"/>
                <a:ea typeface="Arial"/>
                <a:cs typeface="Arial"/>
                <a:sym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2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5440378"/>
          </a:xfrm>
        </p:spPr>
        <p:txBody>
          <a:bodyPr>
            <a:normAutofit fontScale="90000"/>
          </a:bodyPr>
          <a:lstStyle/>
          <a:p>
            <a:pPr algn="r"/>
            <a:r>
              <a:rPr lang="ru-RU" dirty="0" smtClean="0">
                <a:solidFill>
                  <a:schemeClr val="tx2">
                    <a:lumMod val="75000"/>
                  </a:schemeClr>
                </a:solidFill>
              </a:rPr>
              <a:t>« </a:t>
            </a:r>
            <a:r>
              <a:rPr lang="ru-RU" sz="3600" dirty="0" smtClean="0">
                <a:solidFill>
                  <a:schemeClr val="tx2">
                    <a:lumMod val="75000"/>
                  </a:schemeClr>
                </a:solidFill>
              </a:rPr>
              <a:t>… для того, чтобы </a:t>
            </a:r>
            <a:r>
              <a:rPr lang="ru-RU" sz="3600" b="1" dirty="0" smtClean="0">
                <a:solidFill>
                  <a:schemeClr val="tx2">
                    <a:lumMod val="75000"/>
                  </a:schemeClr>
                </a:solidFill>
              </a:rPr>
              <a:t>ребенок был успешен в школе</a:t>
            </a:r>
            <a:r>
              <a:rPr lang="ru-RU" sz="3600" dirty="0" smtClean="0">
                <a:solidFill>
                  <a:schemeClr val="tx2">
                    <a:lumMod val="75000"/>
                  </a:schemeClr>
                </a:solidFill>
              </a:rPr>
              <a:t>, а затем и в дальнейшей жизни, важнее всего не его коэффициент интеллекта, доход или социальный статус семьи, а то, насколько </a:t>
            </a:r>
            <a:r>
              <a:rPr lang="ru-RU" sz="3600" b="1" dirty="0" smtClean="0">
                <a:solidFill>
                  <a:schemeClr val="tx2">
                    <a:lumMod val="75000"/>
                  </a:schemeClr>
                </a:solidFill>
              </a:rPr>
              <a:t>родители вовлечены </a:t>
            </a:r>
            <a:r>
              <a:rPr lang="ru-RU" sz="3600" dirty="0" smtClean="0">
                <a:solidFill>
                  <a:schemeClr val="tx2">
                    <a:lumMod val="75000"/>
                  </a:schemeClr>
                </a:solidFill>
              </a:rPr>
              <a:t>в его обучение…» </a:t>
            </a:r>
            <a:r>
              <a:rPr lang="ru-RU" sz="3600" dirty="0" smtClean="0"/>
              <a:t/>
            </a:r>
            <a:br>
              <a:rPr lang="ru-RU" sz="3600" dirty="0" smtClean="0"/>
            </a:br>
            <a:r>
              <a:rPr lang="ru-RU" sz="3600" dirty="0"/>
              <a:t/>
            </a:r>
            <a:br>
              <a:rPr lang="ru-RU" sz="3600" dirty="0"/>
            </a:br>
            <a:r>
              <a:rPr lang="ru-RU" sz="3100" dirty="0" smtClean="0">
                <a:solidFill>
                  <a:schemeClr val="tx2">
                    <a:lumMod val="75000"/>
                  </a:schemeClr>
                </a:solidFill>
              </a:rPr>
              <a:t>«Руководство для учителей»</a:t>
            </a:r>
            <a:r>
              <a:rPr lang="ru-RU" sz="3600" dirty="0" smtClean="0">
                <a:solidFill>
                  <a:schemeClr val="tx2">
                    <a:lumMod val="75000"/>
                  </a:schemeClr>
                </a:solidFill>
              </a:rPr>
              <a:t/>
            </a:r>
            <a:br>
              <a:rPr lang="ru-RU" sz="3600" dirty="0" smtClean="0">
                <a:solidFill>
                  <a:schemeClr val="tx2">
                    <a:lumMod val="75000"/>
                  </a:schemeClr>
                </a:solidFill>
              </a:rPr>
            </a:br>
            <a:endParaRPr lang="ru-RU"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400" b="1" dirty="0" smtClean="0">
                <a:solidFill>
                  <a:schemeClr val="tx2">
                    <a:lumMod val="75000"/>
                  </a:schemeClr>
                </a:solidFill>
              </a:rPr>
              <a:t>Что лежит в основе взаимодействия ОУ и семьи?</a:t>
            </a:r>
            <a:endParaRPr lang="ru-RU" sz="4400" b="1" dirty="0">
              <a:solidFill>
                <a:schemeClr val="tx2">
                  <a:lumMod val="75000"/>
                </a:schemeClr>
              </a:solidFill>
            </a:endParaRPr>
          </a:p>
        </p:txBody>
      </p:sp>
      <p:sp>
        <p:nvSpPr>
          <p:cNvPr id="3" name="Содержимое 2"/>
          <p:cNvSpPr>
            <a:spLocks noGrp="1"/>
          </p:cNvSpPr>
          <p:nvPr>
            <p:ph idx="1"/>
          </p:nvPr>
        </p:nvSpPr>
        <p:spPr/>
        <p:txBody>
          <a:bodyPr>
            <a:normAutofit/>
          </a:bodyPr>
          <a:lstStyle/>
          <a:p>
            <a:r>
              <a:rPr lang="ru-RU" sz="3200" u="sng" dirty="0" smtClean="0">
                <a:solidFill>
                  <a:schemeClr val="tx2">
                    <a:lumMod val="75000"/>
                  </a:schemeClr>
                </a:solidFill>
                <a:latin typeface="+mj-lt"/>
              </a:rPr>
              <a:t>Заинтересованность</a:t>
            </a:r>
            <a:r>
              <a:rPr lang="ru-RU" sz="3200" dirty="0" smtClean="0">
                <a:solidFill>
                  <a:schemeClr val="tx2">
                    <a:lumMod val="75000"/>
                  </a:schemeClr>
                </a:solidFill>
                <a:latin typeface="+mj-lt"/>
              </a:rPr>
              <a:t> в изучении ребенка, раскрытии и развитии в нем лучших качеств и свойств;</a:t>
            </a:r>
          </a:p>
          <a:p>
            <a:r>
              <a:rPr lang="ru-RU" sz="3200" u="sng" dirty="0" smtClean="0">
                <a:solidFill>
                  <a:schemeClr val="tx2">
                    <a:lumMod val="75000"/>
                  </a:schemeClr>
                </a:solidFill>
                <a:latin typeface="+mj-lt"/>
              </a:rPr>
              <a:t>Взаимное доверие </a:t>
            </a:r>
            <a:r>
              <a:rPr lang="ru-RU" sz="3200" dirty="0" smtClean="0">
                <a:solidFill>
                  <a:schemeClr val="tx2">
                    <a:lumMod val="75000"/>
                  </a:schemeClr>
                </a:solidFill>
                <a:latin typeface="+mj-lt"/>
              </a:rPr>
              <a:t>и </a:t>
            </a:r>
            <a:r>
              <a:rPr lang="ru-RU" sz="3200" u="sng" dirty="0" smtClean="0">
                <a:solidFill>
                  <a:schemeClr val="tx2">
                    <a:lumMod val="75000"/>
                  </a:schemeClr>
                </a:solidFill>
                <a:latin typeface="+mj-lt"/>
              </a:rPr>
              <a:t>уважение</a:t>
            </a:r>
            <a:r>
              <a:rPr lang="ru-RU" sz="3200" dirty="0" smtClean="0">
                <a:solidFill>
                  <a:schemeClr val="tx2">
                    <a:lumMod val="75000"/>
                  </a:schemeClr>
                </a:solidFill>
                <a:latin typeface="+mj-lt"/>
              </a:rPr>
              <a:t>;</a:t>
            </a:r>
          </a:p>
          <a:p>
            <a:r>
              <a:rPr lang="ru-RU" sz="3200" u="sng" dirty="0" smtClean="0">
                <a:solidFill>
                  <a:schemeClr val="tx2">
                    <a:lumMod val="75000"/>
                  </a:schemeClr>
                </a:solidFill>
                <a:latin typeface="+mj-lt"/>
              </a:rPr>
              <a:t>Взаимная поддержка </a:t>
            </a:r>
            <a:r>
              <a:rPr lang="ru-RU" sz="3200" dirty="0" smtClean="0">
                <a:solidFill>
                  <a:schemeClr val="tx2">
                    <a:lumMod val="75000"/>
                  </a:schemeClr>
                </a:solidFill>
                <a:latin typeface="+mj-lt"/>
              </a:rPr>
              <a:t>и </a:t>
            </a:r>
            <a:r>
              <a:rPr lang="ru-RU" sz="3200" u="sng" dirty="0" smtClean="0">
                <a:solidFill>
                  <a:schemeClr val="tx2">
                    <a:lumMod val="75000"/>
                  </a:schemeClr>
                </a:solidFill>
                <a:latin typeface="+mj-lt"/>
              </a:rPr>
              <a:t>помощь</a:t>
            </a:r>
            <a:r>
              <a:rPr lang="ru-RU" sz="3200" dirty="0" smtClean="0">
                <a:solidFill>
                  <a:schemeClr val="tx2">
                    <a:lumMod val="75000"/>
                  </a:schemeClr>
                </a:solidFill>
                <a:latin typeface="+mj-lt"/>
              </a:rPr>
              <a:t>;</a:t>
            </a:r>
          </a:p>
          <a:p>
            <a:r>
              <a:rPr lang="ru-RU" sz="3200" u="sng" dirty="0" smtClean="0">
                <a:solidFill>
                  <a:schemeClr val="tx2">
                    <a:lumMod val="75000"/>
                  </a:schemeClr>
                </a:solidFill>
                <a:latin typeface="+mj-lt"/>
              </a:rPr>
              <a:t>Терпение</a:t>
            </a:r>
            <a:r>
              <a:rPr lang="ru-RU" sz="3200" dirty="0" smtClean="0">
                <a:solidFill>
                  <a:schemeClr val="tx2">
                    <a:lumMod val="75000"/>
                  </a:schemeClr>
                </a:solidFill>
                <a:latin typeface="+mj-lt"/>
              </a:rPr>
              <a:t> и </a:t>
            </a:r>
            <a:r>
              <a:rPr lang="ru-RU" sz="3200" u="sng" dirty="0" smtClean="0">
                <a:solidFill>
                  <a:schemeClr val="tx2">
                    <a:lumMod val="75000"/>
                  </a:schemeClr>
                </a:solidFill>
                <a:latin typeface="+mj-lt"/>
              </a:rPr>
              <a:t>терпимость</a:t>
            </a:r>
            <a:r>
              <a:rPr lang="ru-RU" sz="3200" dirty="0" smtClean="0">
                <a:solidFill>
                  <a:schemeClr val="tx2">
                    <a:lumMod val="75000"/>
                  </a:schemeClr>
                </a:solidFill>
                <a:latin typeface="+mj-lt"/>
              </a:rPr>
              <a:t> по отношению друг к другу…</a:t>
            </a:r>
            <a:endParaRPr lang="ru-RU" sz="3200" dirty="0">
              <a:solidFill>
                <a:schemeClr val="tx2">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tx2">
                    <a:lumMod val="75000"/>
                  </a:schemeClr>
                </a:solidFill>
              </a:rPr>
              <a:t>Шаги развития отношений </a:t>
            </a:r>
            <a:br>
              <a:rPr lang="ru-RU" b="1" dirty="0" smtClean="0">
                <a:solidFill>
                  <a:schemeClr val="tx2">
                    <a:lumMod val="75000"/>
                  </a:schemeClr>
                </a:solidFill>
              </a:rPr>
            </a:br>
            <a:r>
              <a:rPr lang="ru-RU" b="1" dirty="0" smtClean="0">
                <a:solidFill>
                  <a:schemeClr val="tx2">
                    <a:lumMod val="75000"/>
                  </a:schemeClr>
                </a:solidFill>
              </a:rPr>
              <a:t>«семья - школа»</a:t>
            </a:r>
            <a:endParaRPr lang="ru-RU" b="1" dirty="0">
              <a:solidFill>
                <a:schemeClr val="tx2">
                  <a:lumMod val="75000"/>
                </a:schemeClr>
              </a:solidFill>
            </a:endParaRPr>
          </a:p>
        </p:txBody>
      </p:sp>
      <p:sp>
        <p:nvSpPr>
          <p:cNvPr id="3" name="Содержимое 2"/>
          <p:cNvSpPr>
            <a:spLocks noGrp="1"/>
          </p:cNvSpPr>
          <p:nvPr>
            <p:ph idx="1"/>
          </p:nvPr>
        </p:nvSpPr>
        <p:spPr/>
        <p:txBody>
          <a:bodyPr/>
          <a:lstStyle/>
          <a:p>
            <a:pPr>
              <a:buNone/>
            </a:pPr>
            <a:endParaRPr lang="ru-RU" sz="4000" dirty="0" smtClean="0">
              <a:solidFill>
                <a:schemeClr val="tx2">
                  <a:lumMod val="75000"/>
                </a:schemeClr>
              </a:solidFill>
            </a:endParaRPr>
          </a:p>
          <a:p>
            <a:r>
              <a:rPr lang="ru-RU" sz="4000" dirty="0" smtClean="0">
                <a:solidFill>
                  <a:schemeClr val="tx2">
                    <a:lumMod val="75000"/>
                  </a:schemeClr>
                </a:solidFill>
              </a:rPr>
              <a:t>Шефство (20 – 60-е годы)</a:t>
            </a:r>
          </a:p>
          <a:p>
            <a:r>
              <a:rPr lang="ru-RU" sz="4000" dirty="0" smtClean="0">
                <a:solidFill>
                  <a:schemeClr val="tx2">
                    <a:lumMod val="75000"/>
                  </a:schemeClr>
                </a:solidFill>
              </a:rPr>
              <a:t>Взаимодействие (70 – 80-е годы)</a:t>
            </a:r>
          </a:p>
          <a:p>
            <a:r>
              <a:rPr lang="ru-RU" sz="4000" dirty="0" smtClean="0">
                <a:solidFill>
                  <a:schemeClr val="tx2">
                    <a:lumMod val="75000"/>
                  </a:schemeClr>
                </a:solidFill>
              </a:rPr>
              <a:t>Сотрудничество (90-е годы)</a:t>
            </a:r>
          </a:p>
          <a:p>
            <a:r>
              <a:rPr lang="ru-RU" sz="4000" dirty="0" smtClean="0">
                <a:solidFill>
                  <a:schemeClr val="tx2">
                    <a:lumMod val="75000"/>
                  </a:schemeClr>
                </a:solidFill>
              </a:rPr>
              <a:t>Партнёрство (наше время)</a:t>
            </a:r>
            <a:endParaRPr lang="ru-RU" dirty="0">
              <a:solidFill>
                <a:schemeClr val="tx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196752"/>
            <a:ext cx="8291264" cy="5127848"/>
          </a:xfrm>
        </p:spPr>
        <p:txBody>
          <a:bodyPr>
            <a:normAutofit/>
          </a:bodyPr>
          <a:lstStyle/>
          <a:p>
            <a:pPr algn="ctr">
              <a:lnSpc>
                <a:spcPct val="150000"/>
              </a:lnSpc>
              <a:buNone/>
            </a:pPr>
            <a:r>
              <a:rPr lang="ru-RU" dirty="0" smtClean="0"/>
              <a:t> </a:t>
            </a:r>
            <a:r>
              <a:rPr lang="ru-RU" sz="4000" b="1" dirty="0" smtClean="0">
                <a:solidFill>
                  <a:srgbClr val="FF0000"/>
                </a:solidFill>
              </a:rPr>
              <a:t>Почему</a:t>
            </a:r>
            <a:r>
              <a:rPr lang="ru-RU" sz="4000" b="1" dirty="0" smtClean="0">
                <a:solidFill>
                  <a:schemeClr val="tx2">
                    <a:lumMod val="75000"/>
                  </a:schemeClr>
                </a:solidFill>
              </a:rPr>
              <a:t> </a:t>
            </a:r>
          </a:p>
          <a:p>
            <a:pPr algn="ctr">
              <a:lnSpc>
                <a:spcPct val="150000"/>
              </a:lnSpc>
              <a:buNone/>
            </a:pPr>
            <a:r>
              <a:rPr lang="ru-RU" sz="4000" b="1" dirty="0" smtClean="0">
                <a:solidFill>
                  <a:schemeClr val="tx2">
                    <a:lumMod val="75000"/>
                  </a:schemeClr>
                </a:solidFill>
              </a:rPr>
              <a:t>проблема </a:t>
            </a:r>
            <a:r>
              <a:rPr lang="ru-RU" sz="4000" b="1" dirty="0">
                <a:solidFill>
                  <a:schemeClr val="tx2">
                    <a:lumMod val="75000"/>
                  </a:schemeClr>
                </a:solidFill>
              </a:rPr>
              <a:t> </a:t>
            </a:r>
            <a:r>
              <a:rPr lang="ru-RU" sz="4000" b="1" dirty="0" smtClean="0">
                <a:solidFill>
                  <a:schemeClr val="tx2">
                    <a:lumMod val="75000"/>
                  </a:schemeClr>
                </a:solidFill>
              </a:rPr>
              <a:t> взаимодействия </a:t>
            </a:r>
          </a:p>
          <a:p>
            <a:pPr algn="ctr">
              <a:lnSpc>
                <a:spcPct val="150000"/>
              </a:lnSpc>
              <a:buNone/>
            </a:pPr>
            <a:r>
              <a:rPr lang="ru-RU" sz="4000" b="1" dirty="0" smtClean="0">
                <a:solidFill>
                  <a:schemeClr val="tx2">
                    <a:lumMod val="75000"/>
                  </a:schemeClr>
                </a:solidFill>
              </a:rPr>
              <a:t>ОУ и семьи  всегда имеет  </a:t>
            </a:r>
          </a:p>
          <a:p>
            <a:pPr algn="ctr">
              <a:lnSpc>
                <a:spcPct val="150000"/>
              </a:lnSpc>
              <a:buNone/>
            </a:pPr>
            <a:r>
              <a:rPr lang="ru-RU" sz="4000" b="1" dirty="0">
                <a:solidFill>
                  <a:srgbClr val="FF0000"/>
                </a:solidFill>
              </a:rPr>
              <a:t>а</a:t>
            </a:r>
            <a:r>
              <a:rPr lang="ru-RU" sz="4000" b="1" dirty="0" smtClean="0">
                <a:solidFill>
                  <a:srgbClr val="FF0000"/>
                </a:solidFill>
              </a:rPr>
              <a:t>ктуальность </a:t>
            </a:r>
            <a:r>
              <a:rPr lang="ru-RU" sz="4000" b="1" dirty="0" smtClean="0">
                <a:solidFill>
                  <a:schemeClr val="tx2">
                    <a:lumMod val="75000"/>
                  </a:schemeClr>
                </a:solidFill>
              </a:rPr>
              <a:t>?</a:t>
            </a:r>
            <a:endParaRPr lang="ru-RU" sz="3600" b="1" dirty="0">
              <a:solidFill>
                <a:schemeClr val="tx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3">
                                            <p:txEl>
                                              <p:pRg st="0" end="0"/>
                                            </p:txEl>
                                          </p:spTgt>
                                        </p:tgtEl>
                                        <p:attrNameLst>
                                          <p:attrName>r</p:attrName>
                                        </p:attrNameLst>
                                      </p:cBhvr>
                                    </p:animRot>
                                  </p:childTnLst>
                                </p:cTn>
                              </p:par>
                            </p:childTnLst>
                          </p:cTn>
                        </p:par>
                        <p:par>
                          <p:cTn id="7" fill="hold">
                            <p:stCondLst>
                              <p:cond delay="1000"/>
                            </p:stCondLst>
                            <p:childTnLst>
                              <p:par>
                                <p:cTn id="8" presetID="35" presetClass="emph" presetSubtype="0" fill="hold" nodeType="afterEffect">
                                  <p:stCondLst>
                                    <p:cond delay="0"/>
                                  </p:stCondLst>
                                  <p:childTnLst>
                                    <p:anim calcmode="discrete" valueType="str">
                                      <p:cBhvr>
                                        <p:cTn id="9" dur="1000" fill="hold"/>
                                        <p:tgtEl>
                                          <p:spTgt spid="3">
                                            <p:txEl>
                                              <p:pRg st="3" end="3"/>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низ 3"/>
          <p:cNvSpPr/>
          <p:nvPr/>
        </p:nvSpPr>
        <p:spPr>
          <a:xfrm>
            <a:off x="1857356" y="1500174"/>
            <a:ext cx="285752" cy="1357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4357686" y="1500174"/>
            <a:ext cx="428628" cy="21431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6858016" y="1571612"/>
            <a:ext cx="260033" cy="1357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642910" y="3143248"/>
            <a:ext cx="2500330" cy="92869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ru-RU" sz="2800" b="1" dirty="0" smtClean="0">
                <a:solidFill>
                  <a:schemeClr val="tx2">
                    <a:lumMod val="75000"/>
                  </a:schemeClr>
                </a:solidFill>
              </a:rPr>
              <a:t>«Новые дети»</a:t>
            </a:r>
            <a:endParaRPr lang="ru-RU" sz="2800" b="1" dirty="0">
              <a:solidFill>
                <a:schemeClr val="tx2">
                  <a:lumMod val="75000"/>
                </a:schemeClr>
              </a:solidFill>
            </a:endParaRPr>
          </a:p>
        </p:txBody>
      </p:sp>
      <p:sp>
        <p:nvSpPr>
          <p:cNvPr id="10" name="Скругленный прямоугольник 9"/>
          <p:cNvSpPr/>
          <p:nvPr/>
        </p:nvSpPr>
        <p:spPr>
          <a:xfrm>
            <a:off x="2483768" y="4725144"/>
            <a:ext cx="4032448" cy="1512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«Новый социальный заказ </a:t>
            </a:r>
          </a:p>
          <a:p>
            <a:pPr algn="ctr"/>
            <a:r>
              <a:rPr lang="ru-RU" sz="2400" b="1" dirty="0" smtClean="0">
                <a:solidFill>
                  <a:schemeClr val="tx2">
                    <a:lumMod val="75000"/>
                  </a:schemeClr>
                </a:solidFill>
              </a:rPr>
              <a:t>к качеству образования»</a:t>
            </a:r>
            <a:endParaRPr lang="ru-RU" sz="2400" b="1" dirty="0">
              <a:solidFill>
                <a:schemeClr val="tx2">
                  <a:lumMod val="75000"/>
                </a:schemeClr>
              </a:solidFill>
            </a:endParaRPr>
          </a:p>
        </p:txBody>
      </p:sp>
      <p:sp>
        <p:nvSpPr>
          <p:cNvPr id="11" name="Скругленный прямоугольник 10"/>
          <p:cNvSpPr/>
          <p:nvPr/>
        </p:nvSpPr>
        <p:spPr>
          <a:xfrm>
            <a:off x="5500694" y="3214686"/>
            <a:ext cx="2914664" cy="11287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2">
                    <a:lumMod val="75000"/>
                  </a:schemeClr>
                </a:solidFill>
              </a:rPr>
              <a:t>«Новые родители»</a:t>
            </a:r>
            <a:endParaRPr lang="ru-RU" sz="2800" b="1" dirty="0">
              <a:solidFill>
                <a:schemeClr val="tx2">
                  <a:lumMod val="75000"/>
                </a:schemeClr>
              </a:solidFill>
            </a:endParaRPr>
          </a:p>
        </p:txBody>
      </p:sp>
      <p:sp>
        <p:nvSpPr>
          <p:cNvPr id="13" name="Скругленный прямоугольник 12"/>
          <p:cNvSpPr/>
          <p:nvPr/>
        </p:nvSpPr>
        <p:spPr>
          <a:xfrm>
            <a:off x="1475656" y="357166"/>
            <a:ext cx="6296760" cy="10556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2">
                    <a:lumMod val="75000"/>
                  </a:schemeClr>
                </a:solidFill>
              </a:rPr>
              <a:t>В чем новизна проблемы?</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Shape 314"/>
          <p:cNvPicPr preferRelativeResize="0"/>
          <p:nvPr/>
        </p:nvPicPr>
        <p:blipFill>
          <a:blip r:embed="rId2" cstate="print">
            <a:alphaModFix/>
          </a:blip>
          <a:stretch>
            <a:fillRect/>
          </a:stretch>
        </p:blipFill>
        <p:spPr>
          <a:xfrm>
            <a:off x="347662" y="333375"/>
            <a:ext cx="8448675" cy="61912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838</TotalTime>
  <Words>508</Words>
  <Application>Microsoft Office PowerPoint</Application>
  <PresentationFormat>Экран (4:3)</PresentationFormat>
  <Paragraphs>109</Paragraphs>
  <Slides>23</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Муниципальное общеобразовательное учреждение «Гимназия иностранных языков»г. Ухты</vt:lpstr>
      <vt:lpstr>Слайд 2</vt:lpstr>
      <vt:lpstr>Миссия школы, её назначение – с учетом интересов общества и государства – помочь семье сформировать у ребенка те качества, которые помогут ему быть успешным в жизни, быть полезным обществу и государству.</vt:lpstr>
      <vt:lpstr>« … для того, чтобы ребенок был успешен в школе, а затем и в дальнейшей жизни, важнее всего не его коэффициент интеллекта, доход или социальный статус семьи, а то, насколько родители вовлечены в его обучение…»   «Руководство для учителей» </vt:lpstr>
      <vt:lpstr>Что лежит в основе взаимодействия ОУ и семьи?</vt:lpstr>
      <vt:lpstr>Шаги развития отношений  «семья - школа»</vt:lpstr>
      <vt:lpstr>Слайд 7</vt:lpstr>
      <vt:lpstr>Слайд 8</vt:lpstr>
      <vt:lpstr>Слайд 9</vt:lpstr>
      <vt:lpstr>Пробное действие   Назовите, какие отношения между гимназией и семьёй можно назвать партнёрскими? </vt:lpstr>
      <vt:lpstr>Узнать …</vt:lpstr>
      <vt:lpstr>Слайд 12</vt:lpstr>
      <vt:lpstr> П л а н </vt:lpstr>
      <vt:lpstr> П л а н </vt:lpstr>
      <vt:lpstr>1. Юридическая форма организации совместной экономической деятельности нескольких физических или юридических лиц. 2. Сотрудничество, взаимосвязь людей из различных сфер деятельности, сконцентрированная на достижении общей цели. 3.  Форма организации компании, фирмы, которая создается на основе договора между партнёрами, в котором оговариваются их права, обязанности, ответственность и т.д.</vt:lpstr>
      <vt:lpstr>1. Юридическая форма организации совместной экономической деятельности нескольких физических или юридических лиц. 2. Сотрудничество, взаимосвязь людей из различных сфер деятельности, сконцентрированная на достижении общей цели. 3.  Форма организации компании, фирмы, которая создается на основе договора между партнёрами, в котором оговариваются их права, обязанности, ответственность и т.д.</vt:lpstr>
      <vt:lpstr>Партнёрство (англ. partnership) – образовательного учреждения с родителями – это особый тип совместной деятельности, который  характеризуется</vt:lpstr>
      <vt:lpstr>Формула   партнёрства</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Нина Александровна</cp:lastModifiedBy>
  <cp:revision>66</cp:revision>
  <dcterms:created xsi:type="dcterms:W3CDTF">2015-09-28T14:22:48Z</dcterms:created>
  <dcterms:modified xsi:type="dcterms:W3CDTF">2015-12-11T10:39:28Z</dcterms:modified>
</cp:coreProperties>
</file>